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Inter Bold" charset="1" panose="020B0802030000000004"/>
      <p:regular r:id="rId22"/>
    </p:embeddedFont>
    <p:embeddedFont>
      <p:font typeface="Open Sans Bold" charset="1" panose="00000000000000000000"/>
      <p:regular r:id="rId23"/>
    </p:embeddedFont>
    <p:embeddedFont>
      <p:font typeface="Open Sans Medium" charset="1" panose="00000000000000000000"/>
      <p:regular r:id="rId24"/>
    </p:embeddedFont>
    <p:embeddedFont>
      <p:font typeface="Open Sans Semi-Bold" charset="1" panose="00000000000000000000"/>
      <p:regular r:id="rId25"/>
    </p:embeddedFont>
    <p:embeddedFont>
      <p:font typeface="Inter Medium" charset="1" panose="02000503000000020004"/>
      <p:regular r:id="rId26"/>
    </p:embeddedFont>
    <p:embeddedFont>
      <p:font typeface="Open Sans" charset="1" panose="00000000000000000000"/>
      <p:regular r:id="rId27"/>
    </p:embeddedFont>
    <p:embeddedFont>
      <p:font typeface="Inter Ultra-Bold" charset="1" panose="02000503000000020004"/>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svg>
</file>

<file path=ppt/media/image20.jpeg>
</file>

<file path=ppt/media/image21.png>
</file>

<file path=ppt/media/image22.svg>
</file>

<file path=ppt/media/image23.jpeg>
</file>

<file path=ppt/media/image24.png>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 Id="rId3" Target="../media/image19.jpeg" Type="http://schemas.openxmlformats.org/officeDocument/2006/relationships/image"/><Relationship Id="rId4" Target="../media/image20.jpeg" Type="http://schemas.openxmlformats.org/officeDocument/2006/relationships/image"/><Relationship Id="rId5" Target="../media/image21.png" Type="http://schemas.openxmlformats.org/officeDocument/2006/relationships/image"/><Relationship Id="rId6" Target="../media/image22.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 Id="rId3" Target="../media/image2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02759" y="6802807"/>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a:off x="1074658" y="8563446"/>
            <a:ext cx="16138684" cy="0"/>
          </a:xfrm>
          <a:prstGeom prst="line">
            <a:avLst/>
          </a:prstGeom>
          <a:ln cap="flat" w="38100">
            <a:solidFill>
              <a:srgbClr val="38B6FF"/>
            </a:solidFill>
            <a:prstDash val="solid"/>
            <a:headEnd type="none" len="sm" w="sm"/>
            <a:tailEnd type="none" len="sm" w="sm"/>
          </a:ln>
        </p:spPr>
      </p:sp>
      <p:grpSp>
        <p:nvGrpSpPr>
          <p:cNvPr name="Group 6" id="6"/>
          <p:cNvGrpSpPr/>
          <p:nvPr/>
        </p:nvGrpSpPr>
        <p:grpSpPr>
          <a:xfrm rot="0">
            <a:off x="10785978" y="1231643"/>
            <a:ext cx="4758515" cy="475851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1074658" y="5553371"/>
            <a:ext cx="447675" cy="44767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8B6FF"/>
            </a:solidFill>
          </p:spPr>
        </p:sp>
        <p:sp>
          <p:nvSpPr>
            <p:cNvPr name="TextBox 11" id="11"/>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12" id="12"/>
          <p:cNvGrpSpPr/>
          <p:nvPr/>
        </p:nvGrpSpPr>
        <p:grpSpPr>
          <a:xfrm rot="0">
            <a:off x="15972039" y="656036"/>
            <a:ext cx="1241303" cy="575606"/>
            <a:chOff x="0" y="0"/>
            <a:chExt cx="326928" cy="151600"/>
          </a:xfrm>
        </p:grpSpPr>
        <p:sp>
          <p:nvSpPr>
            <p:cNvPr name="Freeform 13" id="13"/>
            <p:cNvSpPr/>
            <p:nvPr/>
          </p:nvSpPr>
          <p:spPr>
            <a:xfrm flipH="false" flipV="false" rot="0">
              <a:off x="0" y="0"/>
              <a:ext cx="326928" cy="151600"/>
            </a:xfrm>
            <a:custGeom>
              <a:avLst/>
              <a:gdLst/>
              <a:ahLst/>
              <a:cxnLst/>
              <a:rect r="r" b="b" t="t" l="l"/>
              <a:pathLst>
                <a:path h="151600" w="326928">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38B6FF"/>
            </a:solidFill>
          </p:spPr>
        </p:sp>
        <p:sp>
          <p:nvSpPr>
            <p:cNvPr name="TextBox 14" id="14"/>
            <p:cNvSpPr txBox="true"/>
            <p:nvPr/>
          </p:nvSpPr>
          <p:spPr>
            <a:xfrm>
              <a:off x="0" y="-47625"/>
              <a:ext cx="326928" cy="199225"/>
            </a:xfrm>
            <a:prstGeom prst="rect">
              <a:avLst/>
            </a:prstGeom>
          </p:spPr>
          <p:txBody>
            <a:bodyPr anchor="ctr" rtlCol="false" tIns="50800" lIns="50800" bIns="50800" rIns="50800"/>
            <a:lstStyle/>
            <a:p>
              <a:pPr algn="ctr">
                <a:lnSpc>
                  <a:spcPts val="2479"/>
                </a:lnSpc>
              </a:pPr>
            </a:p>
          </p:txBody>
        </p:sp>
      </p:grpSp>
      <p:sp>
        <p:nvSpPr>
          <p:cNvPr name="Freeform 15" id="15"/>
          <p:cNvSpPr/>
          <p:nvPr/>
        </p:nvSpPr>
        <p:spPr>
          <a:xfrm flipH="false" flipV="false" rot="0">
            <a:off x="16275918" y="793769"/>
            <a:ext cx="633545" cy="300142"/>
          </a:xfrm>
          <a:custGeom>
            <a:avLst/>
            <a:gdLst/>
            <a:ahLst/>
            <a:cxnLst/>
            <a:rect r="r" b="b" t="t" l="l"/>
            <a:pathLst>
              <a:path h="300142" w="633545">
                <a:moveTo>
                  <a:pt x="0" y="0"/>
                </a:moveTo>
                <a:lnTo>
                  <a:pt x="633545" y="0"/>
                </a:lnTo>
                <a:lnTo>
                  <a:pt x="633545" y="300141"/>
                </a:lnTo>
                <a:lnTo>
                  <a:pt x="0" y="3001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0">
            <a:off x="1028700" y="1093910"/>
            <a:ext cx="1654437" cy="723816"/>
          </a:xfrm>
          <a:custGeom>
            <a:avLst/>
            <a:gdLst/>
            <a:ahLst/>
            <a:cxnLst/>
            <a:rect r="r" b="b" t="t" l="l"/>
            <a:pathLst>
              <a:path h="723816" w="1654437">
                <a:moveTo>
                  <a:pt x="0" y="0"/>
                </a:moveTo>
                <a:lnTo>
                  <a:pt x="1654437" y="0"/>
                </a:lnTo>
                <a:lnTo>
                  <a:pt x="1654437" y="723817"/>
                </a:lnTo>
                <a:lnTo>
                  <a:pt x="0" y="723817"/>
                </a:lnTo>
                <a:lnTo>
                  <a:pt x="0" y="0"/>
                </a:lnTo>
                <a:close/>
              </a:path>
            </a:pathLst>
          </a:custGeom>
          <a:blipFill>
            <a:blip r:embed="rId4"/>
            <a:stretch>
              <a:fillRect l="0" t="0" r="0" b="0"/>
            </a:stretch>
          </a:blipFill>
        </p:spPr>
      </p:sp>
      <p:sp>
        <p:nvSpPr>
          <p:cNvPr name="TextBox 17" id="17"/>
          <p:cNvSpPr txBox="true"/>
          <p:nvPr/>
        </p:nvSpPr>
        <p:spPr>
          <a:xfrm rot="0">
            <a:off x="981075" y="3055496"/>
            <a:ext cx="14166687" cy="2334228"/>
          </a:xfrm>
          <a:prstGeom prst="rect">
            <a:avLst/>
          </a:prstGeom>
        </p:spPr>
        <p:txBody>
          <a:bodyPr anchor="t" rtlCol="false" tIns="0" lIns="0" bIns="0" rIns="0">
            <a:spAutoFit/>
          </a:bodyPr>
          <a:lstStyle/>
          <a:p>
            <a:pPr algn="l">
              <a:lnSpc>
                <a:spcPts val="9416"/>
              </a:lnSpc>
            </a:pPr>
            <a:r>
              <a:rPr lang="en-US" sz="6726" b="true">
                <a:solidFill>
                  <a:srgbClr val="0E4385"/>
                </a:solidFill>
                <a:latin typeface="Inter Bold"/>
                <a:ea typeface="Inter Bold"/>
                <a:cs typeface="Inter Bold"/>
                <a:sym typeface="Inter Bold"/>
              </a:rPr>
              <a:t>NTT STOCK PRICE PREDICTION MODEL</a:t>
            </a:r>
          </a:p>
        </p:txBody>
      </p:sp>
      <p:sp>
        <p:nvSpPr>
          <p:cNvPr name="TextBox 18" id="18"/>
          <p:cNvSpPr txBox="true"/>
          <p:nvPr/>
        </p:nvSpPr>
        <p:spPr>
          <a:xfrm rot="0">
            <a:off x="1028700" y="8881603"/>
            <a:ext cx="2206292" cy="290830"/>
          </a:xfrm>
          <a:prstGeom prst="rect">
            <a:avLst/>
          </a:prstGeom>
        </p:spPr>
        <p:txBody>
          <a:bodyPr anchor="t" rtlCol="false" tIns="0" lIns="0" bIns="0" rIns="0">
            <a:spAutoFit/>
          </a:bodyPr>
          <a:lstStyle/>
          <a:p>
            <a:pPr algn="just" marL="0" indent="0" lvl="0">
              <a:lnSpc>
                <a:spcPts val="2479"/>
              </a:lnSpc>
            </a:pPr>
            <a:r>
              <a:rPr lang="en-US" b="true" sz="1599">
                <a:solidFill>
                  <a:srgbClr val="0E4385"/>
                </a:solidFill>
                <a:latin typeface="Open Sans Bold"/>
                <a:ea typeface="Open Sans Bold"/>
                <a:cs typeface="Open Sans Bold"/>
                <a:sym typeface="Open Sans Bold"/>
              </a:rPr>
              <a:t>Trainee Assignment</a:t>
            </a:r>
          </a:p>
        </p:txBody>
      </p:sp>
      <p:sp>
        <p:nvSpPr>
          <p:cNvPr name="TextBox 19" id="19"/>
          <p:cNvSpPr txBox="true"/>
          <p:nvPr/>
        </p:nvSpPr>
        <p:spPr>
          <a:xfrm rot="0">
            <a:off x="3575225" y="9213231"/>
            <a:ext cx="3271647" cy="605155"/>
          </a:xfrm>
          <a:prstGeom prst="rect">
            <a:avLst/>
          </a:prstGeom>
        </p:spPr>
        <p:txBody>
          <a:bodyPr anchor="t" rtlCol="false" tIns="0" lIns="0" bIns="0" rIns="0">
            <a:spAutoFit/>
          </a:bodyPr>
          <a:lstStyle/>
          <a:p>
            <a:pPr algn="just" marL="0" indent="0" lvl="0">
              <a:lnSpc>
                <a:spcPts val="2479"/>
              </a:lnSpc>
            </a:pPr>
            <a:r>
              <a:rPr lang="en-US" b="true" sz="1599">
                <a:solidFill>
                  <a:srgbClr val="1483C8"/>
                </a:solidFill>
                <a:latin typeface="Open Sans Medium"/>
                <a:ea typeface="Open Sans Medium"/>
                <a:cs typeface="Open Sans Medium"/>
                <a:sym typeface="Open Sans Medium"/>
              </a:rPr>
              <a:t>Department of Computer Science and Engineering, IIT Jodhpur</a:t>
            </a:r>
          </a:p>
        </p:txBody>
      </p:sp>
      <p:sp>
        <p:nvSpPr>
          <p:cNvPr name="TextBox 20" id="20"/>
          <p:cNvSpPr txBox="true"/>
          <p:nvPr/>
        </p:nvSpPr>
        <p:spPr>
          <a:xfrm rot="0">
            <a:off x="3575225" y="8881603"/>
            <a:ext cx="3574971" cy="290830"/>
          </a:xfrm>
          <a:prstGeom prst="rect">
            <a:avLst/>
          </a:prstGeom>
        </p:spPr>
        <p:txBody>
          <a:bodyPr anchor="t" rtlCol="false" tIns="0" lIns="0" bIns="0" rIns="0">
            <a:spAutoFit/>
          </a:bodyPr>
          <a:lstStyle/>
          <a:p>
            <a:pPr algn="just" marL="0" indent="0" lvl="0">
              <a:lnSpc>
                <a:spcPts val="2479"/>
              </a:lnSpc>
            </a:pPr>
            <a:r>
              <a:rPr lang="en-US" b="true" sz="1599">
                <a:solidFill>
                  <a:srgbClr val="0E4385"/>
                </a:solidFill>
                <a:latin typeface="Open Sans Bold"/>
                <a:ea typeface="Open Sans Bold"/>
                <a:cs typeface="Open Sans Bold"/>
                <a:sym typeface="Open Sans Bold"/>
              </a:rPr>
              <a:t>Shashank Shekhar Asthana</a:t>
            </a:r>
          </a:p>
        </p:txBody>
      </p:sp>
      <p:sp>
        <p:nvSpPr>
          <p:cNvPr name="TextBox 21" id="21"/>
          <p:cNvSpPr txBox="true"/>
          <p:nvPr/>
        </p:nvSpPr>
        <p:spPr>
          <a:xfrm rot="0">
            <a:off x="1690843" y="5649183"/>
            <a:ext cx="10762863" cy="264159"/>
          </a:xfrm>
          <a:prstGeom prst="rect">
            <a:avLst/>
          </a:prstGeom>
        </p:spPr>
        <p:txBody>
          <a:bodyPr anchor="t" rtlCol="false" tIns="0" lIns="0" bIns="0" rIns="0">
            <a:spAutoFit/>
          </a:bodyPr>
          <a:lstStyle/>
          <a:p>
            <a:pPr algn="l" marL="0" indent="0" lvl="0">
              <a:lnSpc>
                <a:spcPts val="2240"/>
              </a:lnSpc>
            </a:pPr>
            <a:r>
              <a:rPr lang="en-US" b="true" sz="1600" spc="118">
                <a:solidFill>
                  <a:srgbClr val="0E4385"/>
                </a:solidFill>
                <a:latin typeface="Open Sans Semi-Bold"/>
                <a:ea typeface="Open Sans Semi-Bold"/>
                <a:cs typeface="Open Sans Semi-Bold"/>
                <a:sym typeface="Open Sans Semi-Bold"/>
              </a:rPr>
              <a:t>EXPLORING ADVANCED DEEP LEARNING MODELS FOR FINANCIAL FORECASTING</a:t>
            </a:r>
          </a:p>
        </p:txBody>
      </p:sp>
      <p:sp>
        <p:nvSpPr>
          <p:cNvPr name="TextBox 22" id="22"/>
          <p:cNvSpPr txBox="true"/>
          <p:nvPr/>
        </p:nvSpPr>
        <p:spPr>
          <a:xfrm rot="0">
            <a:off x="1690843" y="6195747"/>
            <a:ext cx="10762863" cy="264159"/>
          </a:xfrm>
          <a:prstGeom prst="rect">
            <a:avLst/>
          </a:prstGeom>
        </p:spPr>
        <p:txBody>
          <a:bodyPr anchor="t" rtlCol="false" tIns="0" lIns="0" bIns="0" rIns="0">
            <a:spAutoFit/>
          </a:bodyPr>
          <a:lstStyle/>
          <a:p>
            <a:pPr algn="l" marL="0" indent="0" lvl="0">
              <a:lnSpc>
                <a:spcPts val="2240"/>
              </a:lnSpc>
            </a:pPr>
            <a:r>
              <a:rPr lang="en-US" b="true" sz="1600" spc="118">
                <a:solidFill>
                  <a:srgbClr val="0E4385"/>
                </a:solidFill>
                <a:latin typeface="Open Sans Semi-Bold"/>
                <a:ea typeface="Open Sans Semi-Bold"/>
                <a:cs typeface="Open Sans Semi-Bold"/>
                <a:sym typeface="Open Sans Semi-Bold"/>
              </a:rPr>
              <a:t>財務予測のための高度なディープラーニングモデルの探求</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046850" y="0"/>
            <a:ext cx="9993019" cy="10417760"/>
            <a:chOff x="0" y="0"/>
            <a:chExt cx="2631906" cy="2743772"/>
          </a:xfrm>
        </p:grpSpPr>
        <p:sp>
          <p:nvSpPr>
            <p:cNvPr name="Freeform 3" id="3"/>
            <p:cNvSpPr/>
            <p:nvPr/>
          </p:nvSpPr>
          <p:spPr>
            <a:xfrm flipH="false" flipV="false" rot="0">
              <a:off x="0" y="0"/>
              <a:ext cx="2631906" cy="2743772"/>
            </a:xfrm>
            <a:custGeom>
              <a:avLst/>
              <a:gdLst/>
              <a:ahLst/>
              <a:cxnLst/>
              <a:rect r="r" b="b" t="t" l="l"/>
              <a:pathLst>
                <a:path h="2743772" w="2631906">
                  <a:moveTo>
                    <a:pt x="0" y="0"/>
                  </a:moveTo>
                  <a:lnTo>
                    <a:pt x="2631906" y="0"/>
                  </a:lnTo>
                  <a:lnTo>
                    <a:pt x="2631906" y="2743772"/>
                  </a:lnTo>
                  <a:lnTo>
                    <a:pt x="0" y="2743772"/>
                  </a:lnTo>
                  <a:close/>
                </a:path>
              </a:pathLst>
            </a:custGeom>
            <a:solidFill>
              <a:srgbClr val="1C3B66"/>
            </a:solidFill>
          </p:spPr>
        </p:sp>
        <p:sp>
          <p:nvSpPr>
            <p:cNvPr name="TextBox 4" id="4"/>
            <p:cNvSpPr txBox="true"/>
            <p:nvPr/>
          </p:nvSpPr>
          <p:spPr>
            <a:xfrm>
              <a:off x="0" y="-47625"/>
              <a:ext cx="2631906" cy="2791397"/>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flipV="true">
            <a:off x="839945" y="2324009"/>
            <a:ext cx="1858299" cy="0"/>
          </a:xfrm>
          <a:prstGeom prst="line">
            <a:avLst/>
          </a:prstGeom>
          <a:ln cap="flat" w="76200">
            <a:solidFill>
              <a:srgbClr val="EAE4D2"/>
            </a:solidFill>
            <a:prstDash val="solid"/>
            <a:headEnd type="none" len="sm" w="sm"/>
            <a:tailEnd type="none" len="sm" w="sm"/>
          </a:ln>
        </p:spPr>
      </p:sp>
      <p:grpSp>
        <p:nvGrpSpPr>
          <p:cNvPr name="Group 6" id="6"/>
          <p:cNvGrpSpPr/>
          <p:nvPr/>
        </p:nvGrpSpPr>
        <p:grpSpPr>
          <a:xfrm rot="0">
            <a:off x="9261825" y="679030"/>
            <a:ext cx="877649" cy="87764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01</a:t>
              </a:r>
            </a:p>
          </p:txBody>
        </p:sp>
      </p:grpSp>
      <p:grpSp>
        <p:nvGrpSpPr>
          <p:cNvPr name="Group 9" id="9"/>
          <p:cNvGrpSpPr/>
          <p:nvPr/>
        </p:nvGrpSpPr>
        <p:grpSpPr>
          <a:xfrm rot="0">
            <a:off x="9261825" y="3854873"/>
            <a:ext cx="877649" cy="8776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1" id="11"/>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02</a:t>
              </a:r>
            </a:p>
          </p:txBody>
        </p:sp>
      </p:grpSp>
      <p:grpSp>
        <p:nvGrpSpPr>
          <p:cNvPr name="Group 12" id="12"/>
          <p:cNvGrpSpPr/>
          <p:nvPr/>
        </p:nvGrpSpPr>
        <p:grpSpPr>
          <a:xfrm rot="0">
            <a:off x="9261825" y="6862277"/>
            <a:ext cx="877649" cy="87764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4" id="14"/>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03</a:t>
              </a:r>
            </a:p>
          </p:txBody>
        </p:sp>
      </p:grpSp>
      <p:sp>
        <p:nvSpPr>
          <p:cNvPr name="Freeform 15" id="15"/>
          <p:cNvSpPr/>
          <p:nvPr/>
        </p:nvSpPr>
        <p:spPr>
          <a:xfrm flipH="false" flipV="false" rot="0">
            <a:off x="151502" y="3551046"/>
            <a:ext cx="8895348" cy="3105628"/>
          </a:xfrm>
          <a:custGeom>
            <a:avLst/>
            <a:gdLst/>
            <a:ahLst/>
            <a:cxnLst/>
            <a:rect r="r" b="b" t="t" l="l"/>
            <a:pathLst>
              <a:path h="3105628" w="8895348">
                <a:moveTo>
                  <a:pt x="0" y="0"/>
                </a:moveTo>
                <a:lnTo>
                  <a:pt x="8895348" y="0"/>
                </a:lnTo>
                <a:lnTo>
                  <a:pt x="8895348" y="3105628"/>
                </a:lnTo>
                <a:lnTo>
                  <a:pt x="0" y="3105628"/>
                </a:lnTo>
                <a:lnTo>
                  <a:pt x="0" y="0"/>
                </a:lnTo>
                <a:close/>
              </a:path>
            </a:pathLst>
          </a:custGeom>
          <a:blipFill>
            <a:blip r:embed="rId2"/>
            <a:stretch>
              <a:fillRect l="-1451" t="0" r="-1451" b="-580"/>
            </a:stretch>
          </a:blipFill>
          <a:ln w="38100" cap="sq">
            <a:solidFill>
              <a:srgbClr val="000000"/>
            </a:solidFill>
            <a:prstDash val="solid"/>
            <a:miter/>
          </a:ln>
        </p:spPr>
      </p:sp>
      <p:sp>
        <p:nvSpPr>
          <p:cNvPr name="TextBox 16" id="16"/>
          <p:cNvSpPr txBox="true"/>
          <p:nvPr/>
        </p:nvSpPr>
        <p:spPr>
          <a:xfrm rot="0">
            <a:off x="839945" y="562269"/>
            <a:ext cx="6818840" cy="984885"/>
          </a:xfrm>
          <a:prstGeom prst="rect">
            <a:avLst/>
          </a:prstGeom>
        </p:spPr>
        <p:txBody>
          <a:bodyPr anchor="t" rtlCol="false" tIns="0" lIns="0" bIns="0" rIns="0">
            <a:spAutoFit/>
          </a:bodyPr>
          <a:lstStyle/>
          <a:p>
            <a:pPr algn="l">
              <a:lnSpc>
                <a:spcPts val="7560"/>
              </a:lnSpc>
            </a:pPr>
            <a:r>
              <a:rPr lang="en-US" sz="7200" b="true">
                <a:solidFill>
                  <a:srgbClr val="0E4385"/>
                </a:solidFill>
                <a:latin typeface="Inter Bold"/>
                <a:ea typeface="Inter Bold"/>
                <a:cs typeface="Inter Bold"/>
                <a:sym typeface="Inter Bold"/>
              </a:rPr>
              <a:t>LSTM</a:t>
            </a:r>
          </a:p>
        </p:txBody>
      </p:sp>
      <p:sp>
        <p:nvSpPr>
          <p:cNvPr name="TextBox 17" id="17"/>
          <p:cNvSpPr txBox="true"/>
          <p:nvPr/>
        </p:nvSpPr>
        <p:spPr>
          <a:xfrm rot="0">
            <a:off x="839945" y="1518579"/>
            <a:ext cx="6818840" cy="396240"/>
          </a:xfrm>
          <a:prstGeom prst="rect">
            <a:avLst/>
          </a:prstGeom>
        </p:spPr>
        <p:txBody>
          <a:bodyPr anchor="t" rtlCol="false" tIns="0" lIns="0" bIns="0" rIns="0">
            <a:spAutoFit/>
          </a:bodyPr>
          <a:lstStyle/>
          <a:p>
            <a:pPr algn="l" marL="0" indent="0" lvl="0">
              <a:lnSpc>
                <a:spcPts val="3359"/>
              </a:lnSpc>
            </a:pPr>
            <a:r>
              <a:rPr lang="en-US" b="true" sz="2400" spc="177">
                <a:solidFill>
                  <a:srgbClr val="1483C8"/>
                </a:solidFill>
                <a:latin typeface="Open Sans Bold"/>
                <a:ea typeface="Open Sans Bold"/>
                <a:cs typeface="Open Sans Bold"/>
                <a:sym typeface="Open Sans Bold"/>
              </a:rPr>
              <a:t>長期短期記憶</a:t>
            </a:r>
          </a:p>
        </p:txBody>
      </p:sp>
      <p:sp>
        <p:nvSpPr>
          <p:cNvPr name="TextBox 18" id="18"/>
          <p:cNvSpPr txBox="true"/>
          <p:nvPr/>
        </p:nvSpPr>
        <p:spPr>
          <a:xfrm rot="0">
            <a:off x="10412950" y="662559"/>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Data Preparation</a:t>
            </a:r>
          </a:p>
        </p:txBody>
      </p:sp>
      <p:sp>
        <p:nvSpPr>
          <p:cNvPr name="TextBox 19" id="19"/>
          <p:cNvSpPr txBox="true"/>
          <p:nvPr/>
        </p:nvSpPr>
        <p:spPr>
          <a:xfrm rot="0">
            <a:off x="10412950" y="1259657"/>
            <a:ext cx="7462049" cy="1839594"/>
          </a:xfrm>
          <a:prstGeom prst="rect">
            <a:avLst/>
          </a:prstGeom>
        </p:spPr>
        <p:txBody>
          <a:bodyPr anchor="t" rtlCol="false" tIns="0" lIns="0" bIns="0" rIns="0">
            <a:spAutoFit/>
          </a:bodyPr>
          <a:lstStyle/>
          <a:p>
            <a:pPr algn="just" marL="0" indent="0" lvl="0">
              <a:lnSpc>
                <a:spcPts val="2945"/>
              </a:lnSpc>
            </a:pPr>
            <a:r>
              <a:rPr lang="en-US" sz="1900">
                <a:solidFill>
                  <a:srgbClr val="FFFFFF"/>
                </a:solidFill>
                <a:latin typeface="Open Sans"/>
                <a:ea typeface="Open Sans"/>
                <a:cs typeface="Open Sans"/>
                <a:sym typeface="Open Sans"/>
              </a:rPr>
              <a:t>To accommodate the LSTM model, which requires input data in a specific format, we reshaped our time-series data into 3D format ([samples, time steps, features]). This restructuring was essential to enable the LSTM to effectively learn from the sequential nature of stock price data, capturing dependencies across time.</a:t>
            </a:r>
          </a:p>
        </p:txBody>
      </p:sp>
      <p:sp>
        <p:nvSpPr>
          <p:cNvPr name="TextBox 20" id="20"/>
          <p:cNvSpPr txBox="true"/>
          <p:nvPr/>
        </p:nvSpPr>
        <p:spPr>
          <a:xfrm rot="0">
            <a:off x="10412950" y="3904431"/>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Model Architecture</a:t>
            </a:r>
          </a:p>
        </p:txBody>
      </p:sp>
      <p:sp>
        <p:nvSpPr>
          <p:cNvPr name="TextBox 21" id="21"/>
          <p:cNvSpPr txBox="true"/>
          <p:nvPr/>
        </p:nvSpPr>
        <p:spPr>
          <a:xfrm rot="0">
            <a:off x="10412950" y="4502601"/>
            <a:ext cx="7462049" cy="1839594"/>
          </a:xfrm>
          <a:prstGeom prst="rect">
            <a:avLst/>
          </a:prstGeom>
        </p:spPr>
        <p:txBody>
          <a:bodyPr anchor="t" rtlCol="false" tIns="0" lIns="0" bIns="0" rIns="0">
            <a:spAutoFit/>
          </a:bodyPr>
          <a:lstStyle/>
          <a:p>
            <a:pPr algn="just" marL="0" indent="0" lvl="0">
              <a:lnSpc>
                <a:spcPts val="2945"/>
              </a:lnSpc>
            </a:pPr>
            <a:r>
              <a:rPr lang="en-US" sz="1900">
                <a:solidFill>
                  <a:srgbClr val="FFFFFF"/>
                </a:solidFill>
                <a:latin typeface="Open Sans"/>
                <a:ea typeface="Open Sans"/>
                <a:cs typeface="Open Sans"/>
                <a:sym typeface="Open Sans"/>
              </a:rPr>
              <a:t>We designed an LSTM network with multiple layers to deepen the learning capability. The model consisted of an LSTM layer followed by dropout layers to prevent overfitting. This setup aimed to enhance the model's ability to capture complex patterns in the stock price movements without memorizing noise.</a:t>
            </a:r>
          </a:p>
        </p:txBody>
      </p:sp>
      <p:sp>
        <p:nvSpPr>
          <p:cNvPr name="TextBox 22" id="22"/>
          <p:cNvSpPr txBox="true"/>
          <p:nvPr/>
        </p:nvSpPr>
        <p:spPr>
          <a:xfrm rot="0">
            <a:off x="10412950" y="7049641"/>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Training and Evaluation</a:t>
            </a:r>
          </a:p>
        </p:txBody>
      </p:sp>
      <p:sp>
        <p:nvSpPr>
          <p:cNvPr name="TextBox 23" id="23"/>
          <p:cNvSpPr txBox="true"/>
          <p:nvPr/>
        </p:nvSpPr>
        <p:spPr>
          <a:xfrm rot="0">
            <a:off x="10412950" y="7552016"/>
            <a:ext cx="7221265" cy="2491838"/>
          </a:xfrm>
          <a:prstGeom prst="rect">
            <a:avLst/>
          </a:prstGeom>
        </p:spPr>
        <p:txBody>
          <a:bodyPr anchor="t" rtlCol="false" tIns="0" lIns="0" bIns="0" rIns="0">
            <a:spAutoFit/>
          </a:bodyPr>
          <a:lstStyle/>
          <a:p>
            <a:pPr algn="just" marL="0" indent="0" lvl="0">
              <a:lnSpc>
                <a:spcPts val="2849"/>
              </a:lnSpc>
            </a:pPr>
            <a:r>
              <a:rPr lang="en-US" sz="1838">
                <a:solidFill>
                  <a:srgbClr val="FFFFFF"/>
                </a:solidFill>
                <a:latin typeface="Open Sans"/>
                <a:ea typeface="Open Sans"/>
                <a:cs typeface="Open Sans"/>
                <a:sym typeface="Open Sans"/>
              </a:rPr>
              <a:t>The model was trained on historical stock price data, using mean squared error as the loss function and Adam optimizer for efficient training. Post-training, the model's performance was evaluated on a separate test set, with RMSE used as the metric to quantify prediction accuracy. This evaluation helped confirm the model's effectiveness in forecasting stock prices. The RMSE value obtained is 4.33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046850" y="0"/>
            <a:ext cx="9993019" cy="10417760"/>
            <a:chOff x="0" y="0"/>
            <a:chExt cx="2631906" cy="2743772"/>
          </a:xfrm>
        </p:grpSpPr>
        <p:sp>
          <p:nvSpPr>
            <p:cNvPr name="Freeform 3" id="3"/>
            <p:cNvSpPr/>
            <p:nvPr/>
          </p:nvSpPr>
          <p:spPr>
            <a:xfrm flipH="false" flipV="false" rot="0">
              <a:off x="0" y="0"/>
              <a:ext cx="2631906" cy="2743772"/>
            </a:xfrm>
            <a:custGeom>
              <a:avLst/>
              <a:gdLst/>
              <a:ahLst/>
              <a:cxnLst/>
              <a:rect r="r" b="b" t="t" l="l"/>
              <a:pathLst>
                <a:path h="2743772" w="2631906">
                  <a:moveTo>
                    <a:pt x="0" y="0"/>
                  </a:moveTo>
                  <a:lnTo>
                    <a:pt x="2631906" y="0"/>
                  </a:lnTo>
                  <a:lnTo>
                    <a:pt x="2631906" y="2743772"/>
                  </a:lnTo>
                  <a:lnTo>
                    <a:pt x="0" y="2743772"/>
                  </a:lnTo>
                  <a:close/>
                </a:path>
              </a:pathLst>
            </a:custGeom>
            <a:solidFill>
              <a:srgbClr val="1C3B66"/>
            </a:solidFill>
          </p:spPr>
        </p:sp>
        <p:sp>
          <p:nvSpPr>
            <p:cNvPr name="TextBox 4" id="4"/>
            <p:cNvSpPr txBox="true"/>
            <p:nvPr/>
          </p:nvSpPr>
          <p:spPr>
            <a:xfrm>
              <a:off x="0" y="-47625"/>
              <a:ext cx="2631906" cy="2791397"/>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flipV="true">
            <a:off x="839945" y="2324009"/>
            <a:ext cx="1858299" cy="0"/>
          </a:xfrm>
          <a:prstGeom prst="line">
            <a:avLst/>
          </a:prstGeom>
          <a:ln cap="flat" w="76200">
            <a:solidFill>
              <a:srgbClr val="EAE4D2"/>
            </a:solidFill>
            <a:prstDash val="solid"/>
            <a:headEnd type="none" len="sm" w="sm"/>
            <a:tailEnd type="none" len="sm" w="sm"/>
          </a:ln>
        </p:spPr>
      </p:sp>
      <p:grpSp>
        <p:nvGrpSpPr>
          <p:cNvPr name="Group 6" id="6"/>
          <p:cNvGrpSpPr/>
          <p:nvPr/>
        </p:nvGrpSpPr>
        <p:grpSpPr>
          <a:xfrm rot="0">
            <a:off x="9261825" y="679030"/>
            <a:ext cx="877649" cy="87764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01</a:t>
              </a:r>
            </a:p>
          </p:txBody>
        </p:sp>
      </p:grpSp>
      <p:grpSp>
        <p:nvGrpSpPr>
          <p:cNvPr name="Group 9" id="9"/>
          <p:cNvGrpSpPr/>
          <p:nvPr/>
        </p:nvGrpSpPr>
        <p:grpSpPr>
          <a:xfrm rot="0">
            <a:off x="9261825" y="3854873"/>
            <a:ext cx="877649" cy="8776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1" id="11"/>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02</a:t>
              </a:r>
            </a:p>
          </p:txBody>
        </p:sp>
      </p:grpSp>
      <p:grpSp>
        <p:nvGrpSpPr>
          <p:cNvPr name="Group 12" id="12"/>
          <p:cNvGrpSpPr/>
          <p:nvPr/>
        </p:nvGrpSpPr>
        <p:grpSpPr>
          <a:xfrm rot="0">
            <a:off x="9261825" y="6862277"/>
            <a:ext cx="877649" cy="87764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4" id="14"/>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03</a:t>
              </a:r>
            </a:p>
          </p:txBody>
        </p:sp>
      </p:grpSp>
      <p:sp>
        <p:nvSpPr>
          <p:cNvPr name="Freeform 15" id="15"/>
          <p:cNvSpPr/>
          <p:nvPr/>
        </p:nvSpPr>
        <p:spPr>
          <a:xfrm flipH="false" flipV="false" rot="0">
            <a:off x="25765" y="3308856"/>
            <a:ext cx="9021086" cy="3033340"/>
          </a:xfrm>
          <a:custGeom>
            <a:avLst/>
            <a:gdLst/>
            <a:ahLst/>
            <a:cxnLst/>
            <a:rect r="r" b="b" t="t" l="l"/>
            <a:pathLst>
              <a:path h="3033340" w="9021086">
                <a:moveTo>
                  <a:pt x="0" y="0"/>
                </a:moveTo>
                <a:lnTo>
                  <a:pt x="9021085" y="0"/>
                </a:lnTo>
                <a:lnTo>
                  <a:pt x="9021085" y="3033340"/>
                </a:lnTo>
                <a:lnTo>
                  <a:pt x="0" y="3033340"/>
                </a:lnTo>
                <a:lnTo>
                  <a:pt x="0" y="0"/>
                </a:lnTo>
                <a:close/>
              </a:path>
            </a:pathLst>
          </a:custGeom>
          <a:blipFill>
            <a:blip r:embed="rId2"/>
            <a:stretch>
              <a:fillRect l="0" t="0" r="0" b="0"/>
            </a:stretch>
          </a:blipFill>
          <a:ln w="38100" cap="sq">
            <a:solidFill>
              <a:srgbClr val="000000"/>
            </a:solidFill>
            <a:prstDash val="solid"/>
            <a:miter/>
          </a:ln>
        </p:spPr>
      </p:sp>
      <p:sp>
        <p:nvSpPr>
          <p:cNvPr name="TextBox 16" id="16"/>
          <p:cNvSpPr txBox="true"/>
          <p:nvPr/>
        </p:nvSpPr>
        <p:spPr>
          <a:xfrm rot="0">
            <a:off x="839945" y="562269"/>
            <a:ext cx="6818840" cy="984885"/>
          </a:xfrm>
          <a:prstGeom prst="rect">
            <a:avLst/>
          </a:prstGeom>
        </p:spPr>
        <p:txBody>
          <a:bodyPr anchor="t" rtlCol="false" tIns="0" lIns="0" bIns="0" rIns="0">
            <a:spAutoFit/>
          </a:bodyPr>
          <a:lstStyle/>
          <a:p>
            <a:pPr algn="l">
              <a:lnSpc>
                <a:spcPts val="7560"/>
              </a:lnSpc>
            </a:pPr>
            <a:r>
              <a:rPr lang="en-US" sz="7200" b="true">
                <a:solidFill>
                  <a:srgbClr val="0E4385"/>
                </a:solidFill>
                <a:latin typeface="Inter Bold"/>
                <a:ea typeface="Inter Bold"/>
                <a:cs typeface="Inter Bold"/>
                <a:sym typeface="Inter Bold"/>
              </a:rPr>
              <a:t>GRU</a:t>
            </a:r>
          </a:p>
        </p:txBody>
      </p:sp>
      <p:sp>
        <p:nvSpPr>
          <p:cNvPr name="TextBox 17" id="17"/>
          <p:cNvSpPr txBox="true"/>
          <p:nvPr/>
        </p:nvSpPr>
        <p:spPr>
          <a:xfrm rot="0">
            <a:off x="839945" y="1518579"/>
            <a:ext cx="6818840" cy="396240"/>
          </a:xfrm>
          <a:prstGeom prst="rect">
            <a:avLst/>
          </a:prstGeom>
        </p:spPr>
        <p:txBody>
          <a:bodyPr anchor="t" rtlCol="false" tIns="0" lIns="0" bIns="0" rIns="0">
            <a:spAutoFit/>
          </a:bodyPr>
          <a:lstStyle/>
          <a:p>
            <a:pPr algn="l" marL="0" indent="0" lvl="0">
              <a:lnSpc>
                <a:spcPts val="3359"/>
              </a:lnSpc>
            </a:pPr>
            <a:r>
              <a:rPr lang="en-US" b="true" sz="2400" spc="177">
                <a:solidFill>
                  <a:srgbClr val="1483C8"/>
                </a:solidFill>
                <a:latin typeface="Open Sans Bold"/>
                <a:ea typeface="Open Sans Bold"/>
                <a:cs typeface="Open Sans Bold"/>
                <a:sym typeface="Open Sans Bold"/>
              </a:rPr>
              <a:t>ゲート付き再帰ユニット</a:t>
            </a:r>
          </a:p>
        </p:txBody>
      </p:sp>
      <p:sp>
        <p:nvSpPr>
          <p:cNvPr name="TextBox 18" id="18"/>
          <p:cNvSpPr txBox="true"/>
          <p:nvPr/>
        </p:nvSpPr>
        <p:spPr>
          <a:xfrm rot="0">
            <a:off x="10412950" y="662559"/>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Model Setup</a:t>
            </a:r>
          </a:p>
        </p:txBody>
      </p:sp>
      <p:sp>
        <p:nvSpPr>
          <p:cNvPr name="TextBox 19" id="19"/>
          <p:cNvSpPr txBox="true"/>
          <p:nvPr/>
        </p:nvSpPr>
        <p:spPr>
          <a:xfrm rot="0">
            <a:off x="10412950" y="1259657"/>
            <a:ext cx="7462049" cy="2211069"/>
          </a:xfrm>
          <a:prstGeom prst="rect">
            <a:avLst/>
          </a:prstGeom>
        </p:spPr>
        <p:txBody>
          <a:bodyPr anchor="t" rtlCol="false" tIns="0" lIns="0" bIns="0" rIns="0">
            <a:spAutoFit/>
          </a:bodyPr>
          <a:lstStyle/>
          <a:p>
            <a:pPr algn="just" marL="0" indent="0" lvl="0">
              <a:lnSpc>
                <a:spcPts val="2945"/>
              </a:lnSpc>
            </a:pPr>
            <a:r>
              <a:rPr lang="en-US" sz="1900">
                <a:solidFill>
                  <a:srgbClr val="FFFFFF"/>
                </a:solidFill>
                <a:latin typeface="Open Sans"/>
                <a:ea typeface="Open Sans"/>
                <a:cs typeface="Open Sans"/>
                <a:sym typeface="Open Sans"/>
              </a:rPr>
              <a:t>For the GRU model, we configured a neural network architecture using Gated Recurrent Units (GRUs) to optimize the learning process for sequential data. The GRU layers were designed to improve upon traditional RNNs by better managing the vanishing gradient problem, making them ideal for the long sequences found in stock price data.</a:t>
            </a:r>
          </a:p>
        </p:txBody>
      </p:sp>
      <p:sp>
        <p:nvSpPr>
          <p:cNvPr name="TextBox 20" id="20"/>
          <p:cNvSpPr txBox="true"/>
          <p:nvPr/>
        </p:nvSpPr>
        <p:spPr>
          <a:xfrm rot="0">
            <a:off x="10412950" y="3904431"/>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Network Configuration</a:t>
            </a:r>
          </a:p>
        </p:txBody>
      </p:sp>
      <p:sp>
        <p:nvSpPr>
          <p:cNvPr name="TextBox 21" id="21"/>
          <p:cNvSpPr txBox="true"/>
          <p:nvPr/>
        </p:nvSpPr>
        <p:spPr>
          <a:xfrm rot="0">
            <a:off x="10412950" y="4502601"/>
            <a:ext cx="7462049" cy="1839594"/>
          </a:xfrm>
          <a:prstGeom prst="rect">
            <a:avLst/>
          </a:prstGeom>
        </p:spPr>
        <p:txBody>
          <a:bodyPr anchor="t" rtlCol="false" tIns="0" lIns="0" bIns="0" rIns="0">
            <a:spAutoFit/>
          </a:bodyPr>
          <a:lstStyle/>
          <a:p>
            <a:pPr algn="just" marL="0" indent="0" lvl="0">
              <a:lnSpc>
                <a:spcPts val="2945"/>
              </a:lnSpc>
            </a:pPr>
            <a:r>
              <a:rPr lang="en-US" sz="1900">
                <a:solidFill>
                  <a:srgbClr val="FFFFFF"/>
                </a:solidFill>
                <a:latin typeface="Open Sans"/>
                <a:ea typeface="Open Sans"/>
                <a:cs typeface="Open Sans"/>
                <a:sym typeface="Open Sans"/>
              </a:rPr>
              <a:t>The network included multiple GRU layers with dropout layers interspersed to prevent overfitting. This configuration aimed to balance the model's complexity with the need to generalize well to new data, ensuring robust predictions even in the face of market volatility.</a:t>
            </a:r>
          </a:p>
        </p:txBody>
      </p:sp>
      <p:sp>
        <p:nvSpPr>
          <p:cNvPr name="TextBox 22" id="22"/>
          <p:cNvSpPr txBox="true"/>
          <p:nvPr/>
        </p:nvSpPr>
        <p:spPr>
          <a:xfrm rot="0">
            <a:off x="10412950" y="7049641"/>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Training and Validation</a:t>
            </a:r>
          </a:p>
        </p:txBody>
      </p:sp>
      <p:sp>
        <p:nvSpPr>
          <p:cNvPr name="TextBox 23" id="23"/>
          <p:cNvSpPr txBox="true"/>
          <p:nvPr/>
        </p:nvSpPr>
        <p:spPr>
          <a:xfrm rot="0">
            <a:off x="10412950" y="7682776"/>
            <a:ext cx="7103852" cy="2452251"/>
          </a:xfrm>
          <a:prstGeom prst="rect">
            <a:avLst/>
          </a:prstGeom>
        </p:spPr>
        <p:txBody>
          <a:bodyPr anchor="t" rtlCol="false" tIns="0" lIns="0" bIns="0" rIns="0">
            <a:spAutoFit/>
          </a:bodyPr>
          <a:lstStyle/>
          <a:p>
            <a:pPr algn="just" marL="0" indent="0" lvl="0">
              <a:lnSpc>
                <a:spcPts val="2803"/>
              </a:lnSpc>
            </a:pPr>
            <a:r>
              <a:rPr lang="en-US" sz="1808">
                <a:solidFill>
                  <a:srgbClr val="FFFFFF"/>
                </a:solidFill>
                <a:latin typeface="Open Sans"/>
                <a:ea typeface="Open Sans"/>
                <a:cs typeface="Open Sans"/>
                <a:sym typeface="Open Sans"/>
              </a:rPr>
              <a:t>The GRU model was trained on the preprocessed stock data, employing a batch size and epoch count optimized through preliminary testing. The performance of the model was rigorously evaluated using the RMSE metric on a designated test set, showcasing its predictive accuracy in comparison to other models like LSTM and ARIMA. While we got better results using GRU which was 2.186</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046850" y="0"/>
            <a:ext cx="9993019" cy="10417760"/>
            <a:chOff x="0" y="0"/>
            <a:chExt cx="2631906" cy="2743772"/>
          </a:xfrm>
        </p:grpSpPr>
        <p:sp>
          <p:nvSpPr>
            <p:cNvPr name="Freeform 3" id="3"/>
            <p:cNvSpPr/>
            <p:nvPr/>
          </p:nvSpPr>
          <p:spPr>
            <a:xfrm flipH="false" flipV="false" rot="0">
              <a:off x="0" y="0"/>
              <a:ext cx="2631906" cy="2743772"/>
            </a:xfrm>
            <a:custGeom>
              <a:avLst/>
              <a:gdLst/>
              <a:ahLst/>
              <a:cxnLst/>
              <a:rect r="r" b="b" t="t" l="l"/>
              <a:pathLst>
                <a:path h="2743772" w="2631906">
                  <a:moveTo>
                    <a:pt x="0" y="0"/>
                  </a:moveTo>
                  <a:lnTo>
                    <a:pt x="2631906" y="0"/>
                  </a:lnTo>
                  <a:lnTo>
                    <a:pt x="2631906" y="2743772"/>
                  </a:lnTo>
                  <a:lnTo>
                    <a:pt x="0" y="2743772"/>
                  </a:lnTo>
                  <a:close/>
                </a:path>
              </a:pathLst>
            </a:custGeom>
            <a:solidFill>
              <a:srgbClr val="1C3B66"/>
            </a:solidFill>
          </p:spPr>
        </p:sp>
        <p:sp>
          <p:nvSpPr>
            <p:cNvPr name="TextBox 4" id="4"/>
            <p:cNvSpPr txBox="true"/>
            <p:nvPr/>
          </p:nvSpPr>
          <p:spPr>
            <a:xfrm>
              <a:off x="0" y="-47625"/>
              <a:ext cx="2631906" cy="2791397"/>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flipV="true">
            <a:off x="839945" y="2324009"/>
            <a:ext cx="1858299" cy="0"/>
          </a:xfrm>
          <a:prstGeom prst="line">
            <a:avLst/>
          </a:prstGeom>
          <a:ln cap="flat" w="76200">
            <a:solidFill>
              <a:srgbClr val="EAE4D2"/>
            </a:solidFill>
            <a:prstDash val="solid"/>
            <a:headEnd type="none" len="sm" w="sm"/>
            <a:tailEnd type="none" len="sm" w="sm"/>
          </a:ln>
        </p:spPr>
      </p:sp>
      <p:grpSp>
        <p:nvGrpSpPr>
          <p:cNvPr name="Group 6" id="6"/>
          <p:cNvGrpSpPr/>
          <p:nvPr/>
        </p:nvGrpSpPr>
        <p:grpSpPr>
          <a:xfrm rot="0">
            <a:off x="9261825" y="679030"/>
            <a:ext cx="877649" cy="87764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01</a:t>
              </a:r>
            </a:p>
          </p:txBody>
        </p:sp>
      </p:grpSp>
      <p:grpSp>
        <p:nvGrpSpPr>
          <p:cNvPr name="Group 9" id="9"/>
          <p:cNvGrpSpPr/>
          <p:nvPr/>
        </p:nvGrpSpPr>
        <p:grpSpPr>
          <a:xfrm rot="0">
            <a:off x="9261825" y="3854873"/>
            <a:ext cx="877649" cy="8776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1" id="11"/>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02</a:t>
              </a:r>
            </a:p>
          </p:txBody>
        </p:sp>
      </p:grpSp>
      <p:grpSp>
        <p:nvGrpSpPr>
          <p:cNvPr name="Group 12" id="12"/>
          <p:cNvGrpSpPr/>
          <p:nvPr/>
        </p:nvGrpSpPr>
        <p:grpSpPr>
          <a:xfrm rot="0">
            <a:off x="9261825" y="6862277"/>
            <a:ext cx="877649" cy="87764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4" id="14"/>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03</a:t>
              </a:r>
            </a:p>
          </p:txBody>
        </p:sp>
      </p:grpSp>
      <p:sp>
        <p:nvSpPr>
          <p:cNvPr name="Freeform 15" id="15"/>
          <p:cNvSpPr/>
          <p:nvPr/>
        </p:nvSpPr>
        <p:spPr>
          <a:xfrm flipH="false" flipV="false" rot="0">
            <a:off x="0" y="3291331"/>
            <a:ext cx="9046850" cy="3087238"/>
          </a:xfrm>
          <a:custGeom>
            <a:avLst/>
            <a:gdLst/>
            <a:ahLst/>
            <a:cxnLst/>
            <a:rect r="r" b="b" t="t" l="l"/>
            <a:pathLst>
              <a:path h="3087238" w="9046850">
                <a:moveTo>
                  <a:pt x="0" y="0"/>
                </a:moveTo>
                <a:lnTo>
                  <a:pt x="9046850" y="0"/>
                </a:lnTo>
                <a:lnTo>
                  <a:pt x="9046850" y="3087238"/>
                </a:lnTo>
                <a:lnTo>
                  <a:pt x="0" y="3087238"/>
                </a:lnTo>
                <a:lnTo>
                  <a:pt x="0" y="0"/>
                </a:lnTo>
                <a:close/>
              </a:path>
            </a:pathLst>
          </a:custGeom>
          <a:blipFill>
            <a:blip r:embed="rId2"/>
            <a:stretch>
              <a:fillRect l="0" t="0" r="0" b="0"/>
            </a:stretch>
          </a:blipFill>
          <a:ln w="38100" cap="sq">
            <a:solidFill>
              <a:srgbClr val="000000"/>
            </a:solidFill>
            <a:prstDash val="solid"/>
            <a:miter/>
          </a:ln>
        </p:spPr>
      </p:sp>
      <p:sp>
        <p:nvSpPr>
          <p:cNvPr name="TextBox 16" id="16"/>
          <p:cNvSpPr txBox="true"/>
          <p:nvPr/>
        </p:nvSpPr>
        <p:spPr>
          <a:xfrm rot="0">
            <a:off x="839945" y="562269"/>
            <a:ext cx="6818840" cy="984885"/>
          </a:xfrm>
          <a:prstGeom prst="rect">
            <a:avLst/>
          </a:prstGeom>
        </p:spPr>
        <p:txBody>
          <a:bodyPr anchor="t" rtlCol="false" tIns="0" lIns="0" bIns="0" rIns="0">
            <a:spAutoFit/>
          </a:bodyPr>
          <a:lstStyle/>
          <a:p>
            <a:pPr algn="l">
              <a:lnSpc>
                <a:spcPts val="7560"/>
              </a:lnSpc>
            </a:pPr>
            <a:r>
              <a:rPr lang="en-US" sz="7200" b="true">
                <a:solidFill>
                  <a:srgbClr val="0E4385"/>
                </a:solidFill>
                <a:latin typeface="Inter Bold"/>
                <a:ea typeface="Inter Bold"/>
                <a:cs typeface="Inter Bold"/>
                <a:sym typeface="Inter Bold"/>
              </a:rPr>
              <a:t>XGBOOST</a:t>
            </a:r>
          </a:p>
        </p:txBody>
      </p:sp>
      <p:sp>
        <p:nvSpPr>
          <p:cNvPr name="TextBox 17" id="17"/>
          <p:cNvSpPr txBox="true"/>
          <p:nvPr/>
        </p:nvSpPr>
        <p:spPr>
          <a:xfrm rot="0">
            <a:off x="839945" y="1518579"/>
            <a:ext cx="6818840" cy="396240"/>
          </a:xfrm>
          <a:prstGeom prst="rect">
            <a:avLst/>
          </a:prstGeom>
        </p:spPr>
        <p:txBody>
          <a:bodyPr anchor="t" rtlCol="false" tIns="0" lIns="0" bIns="0" rIns="0">
            <a:spAutoFit/>
          </a:bodyPr>
          <a:lstStyle/>
          <a:p>
            <a:pPr algn="l" marL="0" indent="0" lvl="0">
              <a:lnSpc>
                <a:spcPts val="3359"/>
              </a:lnSpc>
            </a:pPr>
            <a:r>
              <a:rPr lang="en-US" b="true" sz="2400" spc="177">
                <a:solidFill>
                  <a:srgbClr val="1483C8"/>
                </a:solidFill>
                <a:latin typeface="Open Sans Bold"/>
                <a:ea typeface="Open Sans Bold"/>
                <a:cs typeface="Open Sans Bold"/>
                <a:sym typeface="Open Sans Bold"/>
              </a:rPr>
              <a:t>極端な勾配ブースティング</a:t>
            </a:r>
          </a:p>
        </p:txBody>
      </p:sp>
      <p:sp>
        <p:nvSpPr>
          <p:cNvPr name="TextBox 18" id="18"/>
          <p:cNvSpPr txBox="true"/>
          <p:nvPr/>
        </p:nvSpPr>
        <p:spPr>
          <a:xfrm rot="0">
            <a:off x="10412950" y="662559"/>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Model Configuration</a:t>
            </a:r>
          </a:p>
        </p:txBody>
      </p:sp>
      <p:sp>
        <p:nvSpPr>
          <p:cNvPr name="TextBox 19" id="19"/>
          <p:cNvSpPr txBox="true"/>
          <p:nvPr/>
        </p:nvSpPr>
        <p:spPr>
          <a:xfrm rot="0">
            <a:off x="10412950" y="1278707"/>
            <a:ext cx="7462049" cy="1729739"/>
          </a:xfrm>
          <a:prstGeom prst="rect">
            <a:avLst/>
          </a:prstGeom>
        </p:spPr>
        <p:txBody>
          <a:bodyPr anchor="t" rtlCol="false" tIns="0" lIns="0" bIns="0" rIns="0">
            <a:spAutoFit/>
          </a:bodyPr>
          <a:lstStyle/>
          <a:p>
            <a:pPr algn="just" marL="0" indent="0" lvl="0">
              <a:lnSpc>
                <a:spcPts val="2790"/>
              </a:lnSpc>
            </a:pPr>
            <a:r>
              <a:rPr lang="en-US" sz="1800">
                <a:solidFill>
                  <a:srgbClr val="FFFFFF"/>
                </a:solidFill>
                <a:latin typeface="Open Sans"/>
                <a:ea typeface="Open Sans"/>
                <a:cs typeface="Open Sans"/>
                <a:sym typeface="Open Sans"/>
              </a:rPr>
              <a:t>We utilized XGBoost, an advanced implementation of gradient boosted trees, known for its high efficiency and performance. The model was configured with specific parameters including a learning rate and number of estimators, tailored to optimize prediction accuracy for time-series data like stock prices.</a:t>
            </a:r>
          </a:p>
        </p:txBody>
      </p:sp>
      <p:sp>
        <p:nvSpPr>
          <p:cNvPr name="TextBox 20" id="20"/>
          <p:cNvSpPr txBox="true"/>
          <p:nvPr/>
        </p:nvSpPr>
        <p:spPr>
          <a:xfrm rot="0">
            <a:off x="10412950" y="3904431"/>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Feature Importance and Selection</a:t>
            </a:r>
          </a:p>
        </p:txBody>
      </p:sp>
      <p:sp>
        <p:nvSpPr>
          <p:cNvPr name="TextBox 21" id="21"/>
          <p:cNvSpPr txBox="true"/>
          <p:nvPr/>
        </p:nvSpPr>
        <p:spPr>
          <a:xfrm rot="0">
            <a:off x="10412950" y="4521651"/>
            <a:ext cx="7462049" cy="1729739"/>
          </a:xfrm>
          <a:prstGeom prst="rect">
            <a:avLst/>
          </a:prstGeom>
        </p:spPr>
        <p:txBody>
          <a:bodyPr anchor="t" rtlCol="false" tIns="0" lIns="0" bIns="0" rIns="0">
            <a:spAutoFit/>
          </a:bodyPr>
          <a:lstStyle/>
          <a:p>
            <a:pPr algn="just" marL="0" indent="0" lvl="0">
              <a:lnSpc>
                <a:spcPts val="2790"/>
              </a:lnSpc>
            </a:pPr>
            <a:r>
              <a:rPr lang="en-US" sz="1800">
                <a:solidFill>
                  <a:srgbClr val="FFFFFF"/>
                </a:solidFill>
                <a:latin typeface="Open Sans"/>
                <a:ea typeface="Open Sans"/>
                <a:cs typeface="Open Sans"/>
                <a:sym typeface="Open Sans"/>
              </a:rPr>
              <a:t>XGBoost's capability to provide insights into feature importance was leveraged to refine the input features, ensuring that only the most impactful variables were used. This step helped in enhancing the model's efficiency by focusing on features that significantly influence stock price movements.</a:t>
            </a:r>
          </a:p>
        </p:txBody>
      </p:sp>
      <p:sp>
        <p:nvSpPr>
          <p:cNvPr name="TextBox 22" id="22"/>
          <p:cNvSpPr txBox="true"/>
          <p:nvPr/>
        </p:nvSpPr>
        <p:spPr>
          <a:xfrm rot="0">
            <a:off x="10412950" y="7049641"/>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Training and Performance Evaluation</a:t>
            </a:r>
          </a:p>
        </p:txBody>
      </p:sp>
      <p:sp>
        <p:nvSpPr>
          <p:cNvPr name="TextBox 23" id="23"/>
          <p:cNvSpPr txBox="true"/>
          <p:nvPr/>
        </p:nvSpPr>
        <p:spPr>
          <a:xfrm rot="0">
            <a:off x="10412950" y="7682776"/>
            <a:ext cx="7462049" cy="2091298"/>
          </a:xfrm>
          <a:prstGeom prst="rect">
            <a:avLst/>
          </a:prstGeom>
        </p:spPr>
        <p:txBody>
          <a:bodyPr anchor="t" rtlCol="false" tIns="0" lIns="0" bIns="0" rIns="0">
            <a:spAutoFit/>
          </a:bodyPr>
          <a:lstStyle/>
          <a:p>
            <a:pPr algn="just" marL="0" indent="0" lvl="0">
              <a:lnSpc>
                <a:spcPts val="2803"/>
              </a:lnSpc>
            </a:pPr>
            <a:r>
              <a:rPr lang="en-US" sz="1808">
                <a:solidFill>
                  <a:srgbClr val="FFFFFF"/>
                </a:solidFill>
                <a:latin typeface="Open Sans"/>
                <a:ea typeface="Open Sans"/>
                <a:cs typeface="Open Sans"/>
                <a:sym typeface="Open Sans"/>
              </a:rPr>
              <a:t>The model was trained on a comprehensive dataset comprising historical stock prices and evaluated using the RMSE metric to assess its predictive accuracy. The low RMSE achieved indicated the model's superior ability to forecast future prices, outperforming other models tested in the project. </a:t>
            </a:r>
            <a:r>
              <a:rPr lang="en-US" b="true" sz="1808" u="sng">
                <a:solidFill>
                  <a:srgbClr val="FFFFFF"/>
                </a:solidFill>
                <a:latin typeface="Open Sans Bold"/>
                <a:ea typeface="Open Sans Bold"/>
                <a:cs typeface="Open Sans Bold"/>
                <a:sym typeface="Open Sans Bold"/>
              </a:rPr>
              <a:t>While we got the most impressive results of RMSE value of 1.0617</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273834" y="0"/>
            <a:ext cx="5014166" cy="10287000"/>
            <a:chOff x="0" y="0"/>
            <a:chExt cx="1320603" cy="2709333"/>
          </a:xfrm>
        </p:grpSpPr>
        <p:sp>
          <p:nvSpPr>
            <p:cNvPr name="Freeform 3" id="3"/>
            <p:cNvSpPr/>
            <p:nvPr/>
          </p:nvSpPr>
          <p:spPr>
            <a:xfrm flipH="false" flipV="false" rot="0">
              <a:off x="0" y="0"/>
              <a:ext cx="1320603" cy="2709333"/>
            </a:xfrm>
            <a:custGeom>
              <a:avLst/>
              <a:gdLst/>
              <a:ahLst/>
              <a:cxnLst/>
              <a:rect r="r" b="b" t="t" l="l"/>
              <a:pathLst>
                <a:path h="2709333" w="1320603">
                  <a:moveTo>
                    <a:pt x="0" y="0"/>
                  </a:moveTo>
                  <a:lnTo>
                    <a:pt x="1320603" y="0"/>
                  </a:lnTo>
                  <a:lnTo>
                    <a:pt x="1320603" y="2709333"/>
                  </a:lnTo>
                  <a:lnTo>
                    <a:pt x="0" y="2709333"/>
                  </a:lnTo>
                  <a:close/>
                </a:path>
              </a:pathLst>
            </a:custGeom>
            <a:solidFill>
              <a:srgbClr val="F6F6F6"/>
            </a:solidFill>
          </p:spPr>
        </p:sp>
        <p:sp>
          <p:nvSpPr>
            <p:cNvPr name="TextBox 4" id="4"/>
            <p:cNvSpPr txBox="true"/>
            <p:nvPr/>
          </p:nvSpPr>
          <p:spPr>
            <a:xfrm>
              <a:off x="0" y="-47625"/>
              <a:ext cx="1320603"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0860224" y="457494"/>
            <a:ext cx="7427776" cy="1495425"/>
            <a:chOff x="0" y="0"/>
            <a:chExt cx="1956287" cy="393857"/>
          </a:xfrm>
        </p:grpSpPr>
        <p:sp>
          <p:nvSpPr>
            <p:cNvPr name="Freeform 6" id="6"/>
            <p:cNvSpPr/>
            <p:nvPr/>
          </p:nvSpPr>
          <p:spPr>
            <a:xfrm flipH="false" flipV="false" rot="0">
              <a:off x="0" y="0"/>
              <a:ext cx="1956287" cy="393857"/>
            </a:xfrm>
            <a:custGeom>
              <a:avLst/>
              <a:gdLst/>
              <a:ahLst/>
              <a:cxnLst/>
              <a:rect r="r" b="b" t="t" l="l"/>
              <a:pathLst>
                <a:path h="393857" w="1956287">
                  <a:moveTo>
                    <a:pt x="0" y="0"/>
                  </a:moveTo>
                  <a:lnTo>
                    <a:pt x="1956287" y="0"/>
                  </a:lnTo>
                  <a:lnTo>
                    <a:pt x="1956287" y="393857"/>
                  </a:lnTo>
                  <a:lnTo>
                    <a:pt x="0" y="393857"/>
                  </a:lnTo>
                  <a:close/>
                </a:path>
              </a:pathLst>
            </a:custGeom>
            <a:solidFill>
              <a:srgbClr val="1C3B66"/>
            </a:solidFill>
          </p:spPr>
        </p:sp>
        <p:sp>
          <p:nvSpPr>
            <p:cNvPr name="TextBox 7" id="7"/>
            <p:cNvSpPr txBox="true"/>
            <p:nvPr/>
          </p:nvSpPr>
          <p:spPr>
            <a:xfrm>
              <a:off x="0" y="-47625"/>
              <a:ext cx="1956287" cy="441482"/>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2292839" y="3340629"/>
            <a:ext cx="5145691" cy="2876228"/>
            <a:chOff x="0" y="0"/>
            <a:chExt cx="6860922" cy="3834970"/>
          </a:xfrm>
        </p:grpSpPr>
        <p:pic>
          <p:nvPicPr>
            <p:cNvPr name="Picture 9" id="9"/>
            <p:cNvPicPr>
              <a:picLocks noChangeAspect="true"/>
            </p:cNvPicPr>
            <p:nvPr/>
          </p:nvPicPr>
          <p:blipFill>
            <a:blip r:embed="rId2"/>
            <a:srcRect l="0" t="32350" r="28892" b="8104"/>
            <a:stretch>
              <a:fillRect/>
            </a:stretch>
          </p:blipFill>
          <p:spPr>
            <a:xfrm flipH="false" flipV="false">
              <a:off x="0" y="0"/>
              <a:ext cx="6860922" cy="3834970"/>
            </a:xfrm>
            <a:prstGeom prst="rect">
              <a:avLst/>
            </a:prstGeom>
          </p:spPr>
        </p:pic>
      </p:grpSp>
      <p:grpSp>
        <p:nvGrpSpPr>
          <p:cNvPr name="Group 10" id="10"/>
          <p:cNvGrpSpPr/>
          <p:nvPr/>
        </p:nvGrpSpPr>
        <p:grpSpPr>
          <a:xfrm rot="0">
            <a:off x="6571154" y="3340629"/>
            <a:ext cx="5145691" cy="2876228"/>
            <a:chOff x="0" y="0"/>
            <a:chExt cx="6860922" cy="3834970"/>
          </a:xfrm>
        </p:grpSpPr>
        <p:pic>
          <p:nvPicPr>
            <p:cNvPr name="Picture 11" id="11"/>
            <p:cNvPicPr>
              <a:picLocks noChangeAspect="true"/>
            </p:cNvPicPr>
            <p:nvPr/>
          </p:nvPicPr>
          <p:blipFill>
            <a:blip r:embed="rId3"/>
            <a:srcRect l="0" t="7814" r="0" b="7814"/>
            <a:stretch>
              <a:fillRect/>
            </a:stretch>
          </p:blipFill>
          <p:spPr>
            <a:xfrm flipH="false" flipV="false">
              <a:off x="0" y="0"/>
              <a:ext cx="6860922" cy="3834970"/>
            </a:xfrm>
            <a:prstGeom prst="rect">
              <a:avLst/>
            </a:prstGeom>
          </p:spPr>
        </p:pic>
      </p:grpSp>
      <p:grpSp>
        <p:nvGrpSpPr>
          <p:cNvPr name="Group 12" id="12"/>
          <p:cNvGrpSpPr/>
          <p:nvPr/>
        </p:nvGrpSpPr>
        <p:grpSpPr>
          <a:xfrm rot="0">
            <a:off x="849470" y="3340629"/>
            <a:ext cx="5145691" cy="2876228"/>
            <a:chOff x="0" y="0"/>
            <a:chExt cx="6860922" cy="3834970"/>
          </a:xfrm>
        </p:grpSpPr>
        <p:pic>
          <p:nvPicPr>
            <p:cNvPr name="Picture 13" id="13"/>
            <p:cNvPicPr>
              <a:picLocks noChangeAspect="true"/>
            </p:cNvPicPr>
            <p:nvPr/>
          </p:nvPicPr>
          <p:blipFill>
            <a:blip r:embed="rId4"/>
            <a:srcRect l="0" t="5813" r="0" b="5813"/>
            <a:stretch>
              <a:fillRect/>
            </a:stretch>
          </p:blipFill>
          <p:spPr>
            <a:xfrm flipH="false" flipV="false">
              <a:off x="0" y="0"/>
              <a:ext cx="6860922" cy="3834970"/>
            </a:xfrm>
            <a:prstGeom prst="rect">
              <a:avLst/>
            </a:prstGeom>
          </p:spPr>
        </p:pic>
      </p:grpSp>
      <p:grpSp>
        <p:nvGrpSpPr>
          <p:cNvPr name="Group 14" id="14"/>
          <p:cNvGrpSpPr/>
          <p:nvPr/>
        </p:nvGrpSpPr>
        <p:grpSpPr>
          <a:xfrm rot="0">
            <a:off x="-1061650" y="8036778"/>
            <a:ext cx="3803190" cy="380319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6" id="16"/>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Freeform 17" id="17"/>
          <p:cNvSpPr/>
          <p:nvPr/>
        </p:nvSpPr>
        <p:spPr>
          <a:xfrm flipH="false" flipV="false" rot="0">
            <a:off x="15780917" y="636627"/>
            <a:ext cx="2145584" cy="1137159"/>
          </a:xfrm>
          <a:custGeom>
            <a:avLst/>
            <a:gdLst/>
            <a:ahLst/>
            <a:cxnLst/>
            <a:rect r="r" b="b" t="t" l="l"/>
            <a:pathLst>
              <a:path h="1137159" w="2145584">
                <a:moveTo>
                  <a:pt x="0" y="0"/>
                </a:moveTo>
                <a:lnTo>
                  <a:pt x="2145584" y="0"/>
                </a:lnTo>
                <a:lnTo>
                  <a:pt x="2145584" y="1137159"/>
                </a:lnTo>
                <a:lnTo>
                  <a:pt x="0" y="113715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8" id="18"/>
          <p:cNvSpPr txBox="true"/>
          <p:nvPr/>
        </p:nvSpPr>
        <p:spPr>
          <a:xfrm rot="0">
            <a:off x="839945" y="877463"/>
            <a:ext cx="9913171" cy="763906"/>
          </a:xfrm>
          <a:prstGeom prst="rect">
            <a:avLst/>
          </a:prstGeom>
        </p:spPr>
        <p:txBody>
          <a:bodyPr anchor="t" rtlCol="false" tIns="0" lIns="0" bIns="0" rIns="0">
            <a:spAutoFit/>
          </a:bodyPr>
          <a:lstStyle/>
          <a:p>
            <a:pPr algn="l">
              <a:lnSpc>
                <a:spcPts val="5880"/>
              </a:lnSpc>
            </a:pPr>
            <a:r>
              <a:rPr lang="en-US" sz="5600" b="true">
                <a:solidFill>
                  <a:srgbClr val="0E4385"/>
                </a:solidFill>
                <a:latin typeface="Inter Bold"/>
                <a:ea typeface="Inter Bold"/>
                <a:cs typeface="Inter Bold"/>
                <a:sym typeface="Inter Bold"/>
              </a:rPr>
              <a:t>EVALUATION INDICATORS</a:t>
            </a:r>
          </a:p>
        </p:txBody>
      </p:sp>
      <p:sp>
        <p:nvSpPr>
          <p:cNvPr name="TextBox 19" id="19"/>
          <p:cNvSpPr txBox="true"/>
          <p:nvPr/>
        </p:nvSpPr>
        <p:spPr>
          <a:xfrm rot="0">
            <a:off x="839945" y="6517777"/>
            <a:ext cx="5155216" cy="455295"/>
          </a:xfrm>
          <a:prstGeom prst="rect">
            <a:avLst/>
          </a:prstGeom>
        </p:spPr>
        <p:txBody>
          <a:bodyPr anchor="t" rtlCol="false" tIns="0" lIns="0" bIns="0" rIns="0">
            <a:spAutoFit/>
          </a:bodyPr>
          <a:lstStyle/>
          <a:p>
            <a:pPr algn="l">
              <a:lnSpc>
                <a:spcPts val="3779"/>
              </a:lnSpc>
            </a:pPr>
            <a:r>
              <a:rPr lang="en-US" sz="2699" b="true">
                <a:solidFill>
                  <a:srgbClr val="1483C8"/>
                </a:solidFill>
                <a:latin typeface="Inter Bold"/>
                <a:ea typeface="Inter Bold"/>
                <a:cs typeface="Inter Bold"/>
                <a:sym typeface="Inter Bold"/>
              </a:rPr>
              <a:t>XGBOOST</a:t>
            </a:r>
          </a:p>
        </p:txBody>
      </p:sp>
      <p:sp>
        <p:nvSpPr>
          <p:cNvPr name="TextBox 20" id="20"/>
          <p:cNvSpPr txBox="true"/>
          <p:nvPr/>
        </p:nvSpPr>
        <p:spPr>
          <a:xfrm rot="0">
            <a:off x="6571154" y="6517777"/>
            <a:ext cx="5155216" cy="455295"/>
          </a:xfrm>
          <a:prstGeom prst="rect">
            <a:avLst/>
          </a:prstGeom>
        </p:spPr>
        <p:txBody>
          <a:bodyPr anchor="t" rtlCol="false" tIns="0" lIns="0" bIns="0" rIns="0">
            <a:spAutoFit/>
          </a:bodyPr>
          <a:lstStyle/>
          <a:p>
            <a:pPr algn="l">
              <a:lnSpc>
                <a:spcPts val="3779"/>
              </a:lnSpc>
            </a:pPr>
            <a:r>
              <a:rPr lang="en-US" sz="2699" b="true">
                <a:solidFill>
                  <a:srgbClr val="1483C8"/>
                </a:solidFill>
                <a:latin typeface="Inter Bold"/>
                <a:ea typeface="Inter Bold"/>
                <a:cs typeface="Inter Bold"/>
                <a:sym typeface="Inter Bold"/>
              </a:rPr>
              <a:t>GRU</a:t>
            </a:r>
          </a:p>
        </p:txBody>
      </p:sp>
      <p:sp>
        <p:nvSpPr>
          <p:cNvPr name="TextBox 21" id="21"/>
          <p:cNvSpPr txBox="true"/>
          <p:nvPr/>
        </p:nvSpPr>
        <p:spPr>
          <a:xfrm rot="0">
            <a:off x="12292839" y="6517777"/>
            <a:ext cx="5155216" cy="455295"/>
          </a:xfrm>
          <a:prstGeom prst="rect">
            <a:avLst/>
          </a:prstGeom>
        </p:spPr>
        <p:txBody>
          <a:bodyPr anchor="t" rtlCol="false" tIns="0" lIns="0" bIns="0" rIns="0">
            <a:spAutoFit/>
          </a:bodyPr>
          <a:lstStyle/>
          <a:p>
            <a:pPr algn="l">
              <a:lnSpc>
                <a:spcPts val="3779"/>
              </a:lnSpc>
            </a:pPr>
            <a:r>
              <a:rPr lang="en-US" sz="2699" b="true">
                <a:solidFill>
                  <a:srgbClr val="1483C8"/>
                </a:solidFill>
                <a:latin typeface="Inter Bold"/>
                <a:ea typeface="Inter Bold"/>
                <a:cs typeface="Inter Bold"/>
                <a:sym typeface="Inter Bold"/>
              </a:rPr>
              <a:t>LSTM</a:t>
            </a:r>
          </a:p>
        </p:txBody>
      </p:sp>
      <p:sp>
        <p:nvSpPr>
          <p:cNvPr name="TextBox 22" id="22"/>
          <p:cNvSpPr txBox="true"/>
          <p:nvPr/>
        </p:nvSpPr>
        <p:spPr>
          <a:xfrm rot="0">
            <a:off x="839945" y="7133029"/>
            <a:ext cx="4930750" cy="1468119"/>
          </a:xfrm>
          <a:prstGeom prst="rect">
            <a:avLst/>
          </a:prstGeom>
        </p:spPr>
        <p:txBody>
          <a:bodyPr anchor="t" rtlCol="false" tIns="0" lIns="0" bIns="0" rIns="0">
            <a:spAutoFit/>
          </a:bodyPr>
          <a:lstStyle/>
          <a:p>
            <a:pPr algn="just" marL="0" indent="0" lvl="0">
              <a:lnSpc>
                <a:spcPts val="2945"/>
              </a:lnSpc>
            </a:pPr>
            <a:r>
              <a:rPr lang="en-US" sz="1900">
                <a:solidFill>
                  <a:srgbClr val="1483C8"/>
                </a:solidFill>
                <a:latin typeface="Open Sans"/>
                <a:ea typeface="Open Sans"/>
                <a:cs typeface="Open Sans"/>
                <a:sym typeface="Open Sans"/>
              </a:rPr>
              <a:t>RMSE value obtained when using XGBOOST regressor was of 1.0617, </a:t>
            </a:r>
            <a:r>
              <a:rPr lang="en-US" b="true" sz="1900">
                <a:solidFill>
                  <a:srgbClr val="1483C8"/>
                </a:solidFill>
                <a:latin typeface="Open Sans Bold"/>
                <a:ea typeface="Open Sans Bold"/>
                <a:cs typeface="Open Sans Bold"/>
                <a:sym typeface="Open Sans Bold"/>
              </a:rPr>
              <a:t>which is the best result obtained with predicted values matching actual</a:t>
            </a:r>
          </a:p>
        </p:txBody>
      </p:sp>
      <p:sp>
        <p:nvSpPr>
          <p:cNvPr name="TextBox 23" id="23"/>
          <p:cNvSpPr txBox="true"/>
          <p:nvPr/>
        </p:nvSpPr>
        <p:spPr>
          <a:xfrm rot="0">
            <a:off x="6571154" y="7133029"/>
            <a:ext cx="4930750" cy="1468119"/>
          </a:xfrm>
          <a:prstGeom prst="rect">
            <a:avLst/>
          </a:prstGeom>
        </p:spPr>
        <p:txBody>
          <a:bodyPr anchor="t" rtlCol="false" tIns="0" lIns="0" bIns="0" rIns="0">
            <a:spAutoFit/>
          </a:bodyPr>
          <a:lstStyle/>
          <a:p>
            <a:pPr algn="just" marL="0" indent="0" lvl="0">
              <a:lnSpc>
                <a:spcPts val="2945"/>
              </a:lnSpc>
            </a:pPr>
            <a:r>
              <a:rPr lang="en-US" sz="1900">
                <a:solidFill>
                  <a:srgbClr val="1483C8"/>
                </a:solidFill>
                <a:latin typeface="Open Sans"/>
                <a:ea typeface="Open Sans"/>
                <a:cs typeface="Open Sans"/>
                <a:sym typeface="Open Sans"/>
              </a:rPr>
              <a:t>RMSE value obtained when using GRU was of 2.186, which is the second best result obtained with predicted values matching actual</a:t>
            </a:r>
          </a:p>
        </p:txBody>
      </p:sp>
      <p:sp>
        <p:nvSpPr>
          <p:cNvPr name="TextBox 24" id="24"/>
          <p:cNvSpPr txBox="true"/>
          <p:nvPr/>
        </p:nvSpPr>
        <p:spPr>
          <a:xfrm rot="0">
            <a:off x="12292839" y="7133029"/>
            <a:ext cx="4930750" cy="1468119"/>
          </a:xfrm>
          <a:prstGeom prst="rect">
            <a:avLst/>
          </a:prstGeom>
        </p:spPr>
        <p:txBody>
          <a:bodyPr anchor="t" rtlCol="false" tIns="0" lIns="0" bIns="0" rIns="0">
            <a:spAutoFit/>
          </a:bodyPr>
          <a:lstStyle/>
          <a:p>
            <a:pPr algn="just" marL="0" indent="0" lvl="0">
              <a:lnSpc>
                <a:spcPts val="2945"/>
              </a:lnSpc>
            </a:pPr>
            <a:r>
              <a:rPr lang="en-US" sz="1900">
                <a:solidFill>
                  <a:srgbClr val="1483C8"/>
                </a:solidFill>
                <a:latin typeface="Open Sans"/>
                <a:ea typeface="Open Sans"/>
                <a:cs typeface="Open Sans"/>
                <a:sym typeface="Open Sans"/>
              </a:rPr>
              <a:t>RMSE value obtained when using GRU was of 4.67, which is the third best result obtained with predicted values matching actual</a:t>
            </a:r>
          </a:p>
        </p:txBody>
      </p:sp>
      <p:sp>
        <p:nvSpPr>
          <p:cNvPr name="TextBox 25" id="25"/>
          <p:cNvSpPr txBox="true"/>
          <p:nvPr/>
        </p:nvSpPr>
        <p:spPr>
          <a:xfrm rot="0">
            <a:off x="844708" y="1905294"/>
            <a:ext cx="6822405" cy="455295"/>
          </a:xfrm>
          <a:prstGeom prst="rect">
            <a:avLst/>
          </a:prstGeom>
        </p:spPr>
        <p:txBody>
          <a:bodyPr anchor="t" rtlCol="false" tIns="0" lIns="0" bIns="0" rIns="0">
            <a:spAutoFit/>
          </a:bodyPr>
          <a:lstStyle/>
          <a:p>
            <a:pPr algn="l">
              <a:lnSpc>
                <a:spcPts val="3779"/>
              </a:lnSpc>
            </a:pPr>
            <a:r>
              <a:rPr lang="en-US" sz="2699" b="true">
                <a:solidFill>
                  <a:srgbClr val="1483C8"/>
                </a:solidFill>
                <a:latin typeface="Inter Bold"/>
                <a:ea typeface="Inter Bold"/>
                <a:cs typeface="Inter Bold"/>
                <a:sym typeface="Inter Bold"/>
              </a:rPr>
              <a:t>RMSE values obtained for top 3 metrics</a:t>
            </a:r>
          </a:p>
        </p:txBody>
      </p:sp>
      <p:sp>
        <p:nvSpPr>
          <p:cNvPr name="TextBox 26" id="26"/>
          <p:cNvSpPr txBox="true"/>
          <p:nvPr/>
        </p:nvSpPr>
        <p:spPr>
          <a:xfrm rot="0">
            <a:off x="865780" y="8763074"/>
            <a:ext cx="16241483" cy="725169"/>
          </a:xfrm>
          <a:prstGeom prst="rect">
            <a:avLst/>
          </a:prstGeom>
        </p:spPr>
        <p:txBody>
          <a:bodyPr anchor="t" rtlCol="false" tIns="0" lIns="0" bIns="0" rIns="0">
            <a:spAutoFit/>
          </a:bodyPr>
          <a:lstStyle/>
          <a:p>
            <a:pPr algn="just" marL="0" indent="0" lvl="0">
              <a:lnSpc>
                <a:spcPts val="2945"/>
              </a:lnSpc>
            </a:pPr>
            <a:r>
              <a:rPr lang="en-US" b="true" sz="1900">
                <a:solidFill>
                  <a:srgbClr val="1483C8"/>
                </a:solidFill>
                <a:latin typeface="Open Sans Bold"/>
                <a:ea typeface="Open Sans Bold"/>
                <a:cs typeface="Open Sans Bold"/>
                <a:sym typeface="Open Sans Bold"/>
              </a:rPr>
              <a:t>We can also use MAE (Mean absolute error) and MAPE (Mean Absolute Percentage Error) also for evaluation metrics, while both of them are giving the same results that XGBOOST performs the best.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2945152"/>
            <a:chOff x="0" y="0"/>
            <a:chExt cx="4816593" cy="775678"/>
          </a:xfrm>
        </p:grpSpPr>
        <p:sp>
          <p:nvSpPr>
            <p:cNvPr name="Freeform 3" id="3"/>
            <p:cNvSpPr/>
            <p:nvPr/>
          </p:nvSpPr>
          <p:spPr>
            <a:xfrm flipH="false" flipV="false" rot="0">
              <a:off x="0" y="0"/>
              <a:ext cx="4816592" cy="775678"/>
            </a:xfrm>
            <a:custGeom>
              <a:avLst/>
              <a:gdLst/>
              <a:ahLst/>
              <a:cxnLst/>
              <a:rect r="r" b="b" t="t" l="l"/>
              <a:pathLst>
                <a:path h="775678" w="4816592">
                  <a:moveTo>
                    <a:pt x="0" y="0"/>
                  </a:moveTo>
                  <a:lnTo>
                    <a:pt x="4816592" y="0"/>
                  </a:lnTo>
                  <a:lnTo>
                    <a:pt x="4816592" y="775678"/>
                  </a:lnTo>
                  <a:lnTo>
                    <a:pt x="0" y="775678"/>
                  </a:lnTo>
                  <a:close/>
                </a:path>
              </a:pathLst>
            </a:custGeom>
            <a:solidFill>
              <a:srgbClr val="1C3B66"/>
            </a:solidFill>
          </p:spPr>
        </p:sp>
        <p:sp>
          <p:nvSpPr>
            <p:cNvPr name="TextBox 4" id="4"/>
            <p:cNvSpPr txBox="true"/>
            <p:nvPr/>
          </p:nvSpPr>
          <p:spPr>
            <a:xfrm>
              <a:off x="0" y="-47625"/>
              <a:ext cx="4816593" cy="823303"/>
            </a:xfrm>
            <a:prstGeom prst="rect">
              <a:avLst/>
            </a:prstGeom>
          </p:spPr>
          <p:txBody>
            <a:bodyPr anchor="ctr" rtlCol="false" tIns="50800" lIns="50800" bIns="50800" rIns="50800"/>
            <a:lstStyle/>
            <a:p>
              <a:pPr algn="ctr">
                <a:lnSpc>
                  <a:spcPts val="2479"/>
                </a:lnSpc>
              </a:pPr>
            </a:p>
          </p:txBody>
        </p:sp>
      </p:grpSp>
      <p:sp>
        <p:nvSpPr>
          <p:cNvPr name="TextBox 5" id="5"/>
          <p:cNvSpPr txBox="true"/>
          <p:nvPr/>
        </p:nvSpPr>
        <p:spPr>
          <a:xfrm rot="0">
            <a:off x="820895" y="4593574"/>
            <a:ext cx="7540682" cy="1880236"/>
          </a:xfrm>
          <a:prstGeom prst="rect">
            <a:avLst/>
          </a:prstGeom>
        </p:spPr>
        <p:txBody>
          <a:bodyPr anchor="t" rtlCol="false" tIns="0" lIns="0" bIns="0" rIns="0">
            <a:spAutoFit/>
          </a:bodyPr>
          <a:lstStyle/>
          <a:p>
            <a:pPr algn="l">
              <a:lnSpc>
                <a:spcPts val="4935"/>
              </a:lnSpc>
            </a:pPr>
            <a:r>
              <a:rPr lang="en-US" sz="4700" b="true">
                <a:solidFill>
                  <a:srgbClr val="1483C8"/>
                </a:solidFill>
                <a:latin typeface="Inter Bold"/>
                <a:ea typeface="Inter Bold"/>
                <a:cs typeface="Inter Bold"/>
                <a:sym typeface="Inter Bold"/>
              </a:rPr>
              <a:t>COMPARATIVE ANALYSIS ACROSS MODELS</a:t>
            </a:r>
          </a:p>
        </p:txBody>
      </p:sp>
      <p:grpSp>
        <p:nvGrpSpPr>
          <p:cNvPr name="Group 6" id="6"/>
          <p:cNvGrpSpPr/>
          <p:nvPr/>
        </p:nvGrpSpPr>
        <p:grpSpPr>
          <a:xfrm rot="0">
            <a:off x="15745226" y="-1332365"/>
            <a:ext cx="3803190" cy="380319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EAE4D2"/>
              </a:solidFill>
              <a:prstDash val="solid"/>
              <a:miter/>
            </a:ln>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849470" y="752128"/>
            <a:ext cx="16589060" cy="3437392"/>
            <a:chOff x="0" y="0"/>
            <a:chExt cx="22118747" cy="4583190"/>
          </a:xfrm>
        </p:grpSpPr>
        <p:pic>
          <p:nvPicPr>
            <p:cNvPr name="Picture 10" id="10"/>
            <p:cNvPicPr>
              <a:picLocks noChangeAspect="true"/>
            </p:cNvPicPr>
            <p:nvPr/>
          </p:nvPicPr>
          <p:blipFill>
            <a:blip r:embed="rId2"/>
            <a:srcRect l="0" t="43919" r="0" b="21034"/>
            <a:stretch>
              <a:fillRect/>
            </a:stretch>
          </p:blipFill>
          <p:spPr>
            <a:xfrm flipH="false" flipV="false">
              <a:off x="0" y="0"/>
              <a:ext cx="22118747" cy="4583190"/>
            </a:xfrm>
            <a:prstGeom prst="rect">
              <a:avLst/>
            </a:prstGeom>
          </p:spPr>
        </p:pic>
      </p:grpSp>
      <p:pic>
        <p:nvPicPr>
          <p:cNvPr name="Picture 11" id="11"/>
          <p:cNvPicPr>
            <a:picLocks noChangeAspect="true"/>
          </p:cNvPicPr>
          <p:nvPr/>
        </p:nvPicPr>
        <p:blipFill>
          <a:blip r:embed="rId3"/>
          <a:stretch>
            <a:fillRect/>
          </a:stretch>
        </p:blipFill>
        <p:spPr>
          <a:xfrm rot="0">
            <a:off x="8302165" y="3728863"/>
            <a:ext cx="9966943" cy="6793538"/>
          </a:xfrm>
          <a:prstGeom prst="rect">
            <a:avLst/>
          </a:prstGeom>
        </p:spPr>
      </p:pic>
      <p:sp>
        <p:nvSpPr>
          <p:cNvPr name="TextBox 12" id="12"/>
          <p:cNvSpPr txBox="true"/>
          <p:nvPr/>
        </p:nvSpPr>
        <p:spPr>
          <a:xfrm rot="0">
            <a:off x="849470" y="6683360"/>
            <a:ext cx="7512107" cy="3496945"/>
          </a:xfrm>
          <a:prstGeom prst="rect">
            <a:avLst/>
          </a:prstGeom>
        </p:spPr>
        <p:txBody>
          <a:bodyPr anchor="t" rtlCol="false" tIns="0" lIns="0" bIns="0" rIns="0">
            <a:spAutoFit/>
          </a:bodyPr>
          <a:lstStyle/>
          <a:p>
            <a:pPr algn="just" marL="0" indent="0" lvl="0">
              <a:lnSpc>
                <a:spcPts val="4025"/>
              </a:lnSpc>
            </a:pPr>
            <a:r>
              <a:rPr lang="en-US" sz="2300">
                <a:solidFill>
                  <a:srgbClr val="1483C8"/>
                </a:solidFill>
                <a:latin typeface="Open Sans"/>
                <a:ea typeface="Open Sans"/>
                <a:cs typeface="Open Sans"/>
                <a:sym typeface="Open Sans"/>
              </a:rPr>
              <a:t>The evaluation indicators </a:t>
            </a:r>
            <a:r>
              <a:rPr lang="en-US" b="true" sz="2300">
                <a:solidFill>
                  <a:srgbClr val="1483C8"/>
                </a:solidFill>
                <a:latin typeface="Open Sans Bold"/>
                <a:ea typeface="Open Sans Bold"/>
                <a:cs typeface="Open Sans Bold"/>
                <a:sym typeface="Open Sans Bold"/>
              </a:rPr>
              <a:t>revealed that the XGBoost model achieved the lowest RMSE, indicating superior predictive accuracy compared to ARIMA, LSTM, GRU, and other tested models. </a:t>
            </a:r>
            <a:r>
              <a:rPr lang="en-US" sz="2300">
                <a:solidFill>
                  <a:srgbClr val="1483C8"/>
                </a:solidFill>
                <a:latin typeface="Open Sans"/>
                <a:ea typeface="Open Sans"/>
                <a:cs typeface="Open Sans"/>
                <a:sym typeface="Open Sans"/>
              </a:rPr>
              <a:t>This comparative analysis was instrumental in selecting the most effective model for deployment in stock price forecasting.</a:t>
            </a:r>
          </a:p>
        </p:txBody>
      </p:sp>
    </p:spTree>
  </p:cSld>
  <p:clrMapOvr>
    <a:masterClrMapping/>
  </p:clrMapOvr>
</p:sld>
</file>

<file path=ppt/slides/slide1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2945152"/>
            <a:chOff x="0" y="0"/>
            <a:chExt cx="4816593" cy="775678"/>
          </a:xfrm>
        </p:grpSpPr>
        <p:sp>
          <p:nvSpPr>
            <p:cNvPr name="Freeform 3" id="3"/>
            <p:cNvSpPr/>
            <p:nvPr/>
          </p:nvSpPr>
          <p:spPr>
            <a:xfrm flipH="false" flipV="false" rot="0">
              <a:off x="0" y="0"/>
              <a:ext cx="4816592" cy="775678"/>
            </a:xfrm>
            <a:custGeom>
              <a:avLst/>
              <a:gdLst/>
              <a:ahLst/>
              <a:cxnLst/>
              <a:rect r="r" b="b" t="t" l="l"/>
              <a:pathLst>
                <a:path h="775678" w="4816592">
                  <a:moveTo>
                    <a:pt x="0" y="0"/>
                  </a:moveTo>
                  <a:lnTo>
                    <a:pt x="4816592" y="0"/>
                  </a:lnTo>
                  <a:lnTo>
                    <a:pt x="4816592" y="775678"/>
                  </a:lnTo>
                  <a:lnTo>
                    <a:pt x="0" y="775678"/>
                  </a:lnTo>
                  <a:close/>
                </a:path>
              </a:pathLst>
            </a:custGeom>
            <a:solidFill>
              <a:srgbClr val="1C3B66"/>
            </a:solidFill>
          </p:spPr>
        </p:sp>
        <p:sp>
          <p:nvSpPr>
            <p:cNvPr name="TextBox 4" id="4"/>
            <p:cNvSpPr txBox="true"/>
            <p:nvPr/>
          </p:nvSpPr>
          <p:spPr>
            <a:xfrm>
              <a:off x="0" y="-47625"/>
              <a:ext cx="4816593" cy="823303"/>
            </a:xfrm>
            <a:prstGeom prst="rect">
              <a:avLst/>
            </a:prstGeom>
          </p:spPr>
          <p:txBody>
            <a:bodyPr anchor="ctr" rtlCol="false" tIns="50800" lIns="50800" bIns="50800" rIns="50800"/>
            <a:lstStyle/>
            <a:p>
              <a:pPr algn="ctr">
                <a:lnSpc>
                  <a:spcPts val="2479"/>
                </a:lnSpc>
              </a:pPr>
            </a:p>
          </p:txBody>
        </p:sp>
      </p:grpSp>
      <p:sp>
        <p:nvSpPr>
          <p:cNvPr name="TextBox 5" id="5"/>
          <p:cNvSpPr txBox="true"/>
          <p:nvPr/>
        </p:nvSpPr>
        <p:spPr>
          <a:xfrm rot="0">
            <a:off x="412270" y="951346"/>
            <a:ext cx="13294118" cy="916305"/>
          </a:xfrm>
          <a:prstGeom prst="rect">
            <a:avLst/>
          </a:prstGeom>
        </p:spPr>
        <p:txBody>
          <a:bodyPr anchor="t" rtlCol="false" tIns="0" lIns="0" bIns="0" rIns="0">
            <a:spAutoFit/>
          </a:bodyPr>
          <a:lstStyle/>
          <a:p>
            <a:pPr algn="l">
              <a:lnSpc>
                <a:spcPts val="6930"/>
              </a:lnSpc>
            </a:pPr>
            <a:r>
              <a:rPr lang="en-US" sz="6600" b="true">
                <a:solidFill>
                  <a:srgbClr val="FFFFFF"/>
                </a:solidFill>
                <a:latin typeface="Inter Bold"/>
                <a:ea typeface="Inter Bold"/>
                <a:cs typeface="Inter Bold"/>
                <a:sym typeface="Inter Bold"/>
              </a:rPr>
              <a:t>SUMMARY</a:t>
            </a:r>
          </a:p>
        </p:txBody>
      </p:sp>
      <p:grpSp>
        <p:nvGrpSpPr>
          <p:cNvPr name="Group 6" id="6"/>
          <p:cNvGrpSpPr/>
          <p:nvPr/>
        </p:nvGrpSpPr>
        <p:grpSpPr>
          <a:xfrm rot="0">
            <a:off x="15745226" y="-1332365"/>
            <a:ext cx="3803190" cy="380319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EAE4D2"/>
              </a:solidFill>
              <a:prstDash val="solid"/>
              <a:miter/>
            </a:ln>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9" id="9"/>
          <p:cNvSpPr txBox="true"/>
          <p:nvPr/>
        </p:nvSpPr>
        <p:spPr>
          <a:xfrm rot="0">
            <a:off x="592065" y="3316770"/>
            <a:ext cx="17054755" cy="4001770"/>
          </a:xfrm>
          <a:prstGeom prst="rect">
            <a:avLst/>
          </a:prstGeom>
        </p:spPr>
        <p:txBody>
          <a:bodyPr anchor="t" rtlCol="false" tIns="0" lIns="0" bIns="0" rIns="0">
            <a:spAutoFit/>
          </a:bodyPr>
          <a:lstStyle/>
          <a:p>
            <a:pPr algn="just" marL="496571" indent="-248285" lvl="1">
              <a:lnSpc>
                <a:spcPts val="4025"/>
              </a:lnSpc>
              <a:buFont typeface="Arial"/>
              <a:buChar char="•"/>
            </a:pPr>
            <a:r>
              <a:rPr lang="en-US" sz="2300">
                <a:solidFill>
                  <a:srgbClr val="004AAD"/>
                </a:solidFill>
                <a:latin typeface="Open Sans"/>
                <a:ea typeface="Open Sans"/>
                <a:cs typeface="Open Sans"/>
                <a:sym typeface="Open Sans"/>
              </a:rPr>
              <a:t>This project has successfully demonstrated the capability of advanced machine learning techniques, particularly XGBoost, to outperform traditional models in the stock price prediction arena.</a:t>
            </a:r>
          </a:p>
          <a:p>
            <a:pPr algn="just" marL="496571" indent="-248285" lvl="1">
              <a:lnSpc>
                <a:spcPts val="4025"/>
              </a:lnSpc>
              <a:buFont typeface="Arial"/>
              <a:buChar char="•"/>
            </a:pPr>
            <a:r>
              <a:rPr lang="en-US" sz="2300">
                <a:solidFill>
                  <a:srgbClr val="004AAD"/>
                </a:solidFill>
                <a:latin typeface="Open Sans"/>
                <a:ea typeface="Open Sans"/>
                <a:cs typeface="Open Sans"/>
                <a:sym typeface="Open Sans"/>
              </a:rPr>
              <a:t>Further insights were gleaned from an analysis of feature importance, which highlighted key drivers of stock price changes according to the model.</a:t>
            </a:r>
          </a:p>
          <a:p>
            <a:pPr algn="just" marL="496571" indent="-248285" lvl="1">
              <a:lnSpc>
                <a:spcPts val="4025"/>
              </a:lnSpc>
              <a:buFont typeface="Arial"/>
              <a:buChar char="•"/>
            </a:pPr>
            <a:r>
              <a:rPr lang="en-US" sz="2300">
                <a:solidFill>
                  <a:srgbClr val="004AAD"/>
                </a:solidFill>
                <a:latin typeface="Open Sans"/>
                <a:ea typeface="Open Sans"/>
                <a:cs typeface="Open Sans"/>
                <a:sym typeface="Open Sans"/>
              </a:rPr>
              <a:t>Detailed examination of the XGBoost model, which provided the best results with the lowest RMSE of 1.061, demonstrating its effectiveness in handling the nonlinear aspects of stock price movements.</a:t>
            </a:r>
          </a:p>
          <a:p>
            <a:pPr algn="just" marL="496571" indent="-248285" lvl="1">
              <a:lnSpc>
                <a:spcPts val="4025"/>
              </a:lnSpc>
              <a:buFont typeface="Arial"/>
              <a:buChar char="•"/>
            </a:pPr>
            <a:r>
              <a:rPr lang="en-US" sz="2300">
                <a:solidFill>
                  <a:srgbClr val="004AAD"/>
                </a:solidFill>
                <a:latin typeface="Open Sans"/>
                <a:ea typeface="Open Sans"/>
                <a:cs typeface="Open Sans"/>
                <a:sym typeface="Open Sans"/>
              </a:rPr>
              <a:t>Graphs comparing the actual and predicted values highlighted the accuracy of the XGBoost model, especially in capturing peak and trough patterns accurately</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1074658" y="8563446"/>
            <a:ext cx="16138684" cy="0"/>
          </a:xfrm>
          <a:prstGeom prst="line">
            <a:avLst/>
          </a:prstGeom>
          <a:ln cap="flat" w="38100">
            <a:solidFill>
              <a:srgbClr val="1C3B66"/>
            </a:solidFill>
            <a:prstDash val="solid"/>
            <a:headEnd type="none" len="sm" w="sm"/>
            <a:tailEnd type="none" len="sm" w="sm"/>
          </a:ln>
        </p:spPr>
      </p:sp>
      <p:grpSp>
        <p:nvGrpSpPr>
          <p:cNvPr name="Group 3" id="3"/>
          <p:cNvGrpSpPr/>
          <p:nvPr/>
        </p:nvGrpSpPr>
        <p:grpSpPr>
          <a:xfrm rot="0">
            <a:off x="10785978" y="1231643"/>
            <a:ext cx="4758515" cy="4758515"/>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5" id="5"/>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6" id="6"/>
          <p:cNvGrpSpPr/>
          <p:nvPr/>
        </p:nvGrpSpPr>
        <p:grpSpPr>
          <a:xfrm rot="0">
            <a:off x="1074658" y="5553371"/>
            <a:ext cx="447675" cy="44767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C3B66"/>
            </a:solidFill>
          </p:spPr>
        </p:sp>
        <p:sp>
          <p:nvSpPr>
            <p:cNvPr name="TextBox 8" id="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9" id="9"/>
          <p:cNvGrpSpPr/>
          <p:nvPr/>
        </p:nvGrpSpPr>
        <p:grpSpPr>
          <a:xfrm rot="0">
            <a:off x="15972039" y="656036"/>
            <a:ext cx="1241303" cy="575606"/>
            <a:chOff x="0" y="0"/>
            <a:chExt cx="326928" cy="151600"/>
          </a:xfrm>
        </p:grpSpPr>
        <p:sp>
          <p:nvSpPr>
            <p:cNvPr name="Freeform 10" id="10"/>
            <p:cNvSpPr/>
            <p:nvPr/>
          </p:nvSpPr>
          <p:spPr>
            <a:xfrm flipH="false" flipV="false" rot="0">
              <a:off x="0" y="0"/>
              <a:ext cx="326928" cy="151600"/>
            </a:xfrm>
            <a:custGeom>
              <a:avLst/>
              <a:gdLst/>
              <a:ahLst/>
              <a:cxnLst/>
              <a:rect r="r" b="b" t="t" l="l"/>
              <a:pathLst>
                <a:path h="151600" w="326928">
                  <a:moveTo>
                    <a:pt x="75800" y="0"/>
                  </a:moveTo>
                  <a:lnTo>
                    <a:pt x="251128" y="0"/>
                  </a:lnTo>
                  <a:cubicBezTo>
                    <a:pt x="292991" y="0"/>
                    <a:pt x="326928" y="33937"/>
                    <a:pt x="326928" y="75800"/>
                  </a:cubicBezTo>
                  <a:lnTo>
                    <a:pt x="326928" y="75800"/>
                  </a:lnTo>
                  <a:cubicBezTo>
                    <a:pt x="326928" y="117663"/>
                    <a:pt x="292991" y="151600"/>
                    <a:pt x="251128" y="151600"/>
                  </a:cubicBezTo>
                  <a:lnTo>
                    <a:pt x="75800" y="151600"/>
                  </a:lnTo>
                  <a:cubicBezTo>
                    <a:pt x="33937" y="151600"/>
                    <a:pt x="0" y="117663"/>
                    <a:pt x="0" y="75800"/>
                  </a:cubicBezTo>
                  <a:lnTo>
                    <a:pt x="0" y="75800"/>
                  </a:lnTo>
                  <a:cubicBezTo>
                    <a:pt x="0" y="33937"/>
                    <a:pt x="33937" y="0"/>
                    <a:pt x="75800" y="0"/>
                  </a:cubicBezTo>
                  <a:close/>
                </a:path>
              </a:pathLst>
            </a:custGeom>
            <a:solidFill>
              <a:srgbClr val="1C3B66"/>
            </a:solidFill>
          </p:spPr>
        </p:sp>
        <p:sp>
          <p:nvSpPr>
            <p:cNvPr name="TextBox 11" id="11"/>
            <p:cNvSpPr txBox="true"/>
            <p:nvPr/>
          </p:nvSpPr>
          <p:spPr>
            <a:xfrm>
              <a:off x="0" y="-47625"/>
              <a:ext cx="326928" cy="199225"/>
            </a:xfrm>
            <a:prstGeom prst="rect">
              <a:avLst/>
            </a:prstGeom>
          </p:spPr>
          <p:txBody>
            <a:bodyPr anchor="ctr" rtlCol="false" tIns="50800" lIns="50800" bIns="50800" rIns="50800"/>
            <a:lstStyle/>
            <a:p>
              <a:pPr algn="ctr">
                <a:lnSpc>
                  <a:spcPts val="2479"/>
                </a:lnSpc>
              </a:pPr>
            </a:p>
          </p:txBody>
        </p:sp>
      </p:grpSp>
      <p:sp>
        <p:nvSpPr>
          <p:cNvPr name="Freeform 12" id="12"/>
          <p:cNvSpPr/>
          <p:nvPr/>
        </p:nvSpPr>
        <p:spPr>
          <a:xfrm flipH="false" flipV="false" rot="0">
            <a:off x="16275918" y="793769"/>
            <a:ext cx="633545" cy="300142"/>
          </a:xfrm>
          <a:custGeom>
            <a:avLst/>
            <a:gdLst/>
            <a:ahLst/>
            <a:cxnLst/>
            <a:rect r="r" b="b" t="t" l="l"/>
            <a:pathLst>
              <a:path h="300142" w="633545">
                <a:moveTo>
                  <a:pt x="0" y="0"/>
                </a:moveTo>
                <a:lnTo>
                  <a:pt x="633545" y="0"/>
                </a:lnTo>
                <a:lnTo>
                  <a:pt x="633545" y="300141"/>
                </a:lnTo>
                <a:lnTo>
                  <a:pt x="0" y="3001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981075" y="2884046"/>
            <a:ext cx="14166687" cy="2669325"/>
          </a:xfrm>
          <a:prstGeom prst="rect">
            <a:avLst/>
          </a:prstGeom>
        </p:spPr>
        <p:txBody>
          <a:bodyPr anchor="t" rtlCol="false" tIns="0" lIns="0" bIns="0" rIns="0">
            <a:spAutoFit/>
          </a:bodyPr>
          <a:lstStyle/>
          <a:p>
            <a:pPr algn="l">
              <a:lnSpc>
                <a:spcPts val="21873"/>
              </a:lnSpc>
            </a:pPr>
            <a:r>
              <a:rPr lang="en-US" sz="15624" b="true">
                <a:solidFill>
                  <a:srgbClr val="1483C8"/>
                </a:solidFill>
                <a:latin typeface="Inter Bold"/>
                <a:ea typeface="Inter Bold"/>
                <a:cs typeface="Inter Bold"/>
                <a:sym typeface="Inter Bold"/>
              </a:rPr>
              <a:t>THANK YOU</a:t>
            </a:r>
          </a:p>
        </p:txBody>
      </p:sp>
      <p:sp>
        <p:nvSpPr>
          <p:cNvPr name="TextBox 14" id="14"/>
          <p:cNvSpPr txBox="true"/>
          <p:nvPr/>
        </p:nvSpPr>
        <p:spPr>
          <a:xfrm rot="0">
            <a:off x="1690843" y="5507968"/>
            <a:ext cx="8069342" cy="481330"/>
          </a:xfrm>
          <a:prstGeom prst="rect">
            <a:avLst/>
          </a:prstGeom>
        </p:spPr>
        <p:txBody>
          <a:bodyPr anchor="t" rtlCol="false" tIns="0" lIns="0" bIns="0" rIns="0">
            <a:spAutoFit/>
          </a:bodyPr>
          <a:lstStyle/>
          <a:p>
            <a:pPr algn="l" marL="0" indent="0" lvl="0">
              <a:lnSpc>
                <a:spcPts val="3919"/>
              </a:lnSpc>
            </a:pPr>
            <a:r>
              <a:rPr lang="en-US" b="true" sz="2799" spc="207">
                <a:solidFill>
                  <a:srgbClr val="1483C8"/>
                </a:solidFill>
                <a:latin typeface="Open Sans Semi-Bold"/>
                <a:ea typeface="Open Sans Semi-Bold"/>
                <a:cs typeface="Open Sans Semi-Bold"/>
                <a:sym typeface="Open Sans Semi-Bold"/>
              </a:rPr>
              <a:t>ありがとう</a:t>
            </a:r>
          </a:p>
        </p:txBody>
      </p:sp>
      <p:sp>
        <p:nvSpPr>
          <p:cNvPr name="Freeform 15" id="15"/>
          <p:cNvSpPr/>
          <p:nvPr/>
        </p:nvSpPr>
        <p:spPr>
          <a:xfrm flipH="false" flipV="false" rot="0">
            <a:off x="1028700" y="1093910"/>
            <a:ext cx="1654437" cy="723816"/>
          </a:xfrm>
          <a:custGeom>
            <a:avLst/>
            <a:gdLst/>
            <a:ahLst/>
            <a:cxnLst/>
            <a:rect r="r" b="b" t="t" l="l"/>
            <a:pathLst>
              <a:path h="723816" w="1654437">
                <a:moveTo>
                  <a:pt x="0" y="0"/>
                </a:moveTo>
                <a:lnTo>
                  <a:pt x="1654437" y="0"/>
                </a:lnTo>
                <a:lnTo>
                  <a:pt x="1654437" y="723817"/>
                </a:lnTo>
                <a:lnTo>
                  <a:pt x="0" y="723817"/>
                </a:lnTo>
                <a:lnTo>
                  <a:pt x="0" y="0"/>
                </a:lnTo>
                <a:close/>
              </a:path>
            </a:pathLst>
          </a:custGeom>
          <a:blipFill>
            <a:blip r:embed="rId4"/>
            <a:stretch>
              <a:fillRect l="0" t="0" r="0" b="0"/>
            </a:stretch>
          </a:blipFill>
        </p:spPr>
      </p:sp>
      <p:grpSp>
        <p:nvGrpSpPr>
          <p:cNvPr name="Group 16" id="16"/>
          <p:cNvGrpSpPr/>
          <p:nvPr/>
        </p:nvGrpSpPr>
        <p:grpSpPr>
          <a:xfrm rot="0">
            <a:off x="-1402759" y="6802807"/>
            <a:ext cx="5402508" cy="5402508"/>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8" id="18"/>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9" id="19"/>
          <p:cNvSpPr txBox="true"/>
          <p:nvPr/>
        </p:nvSpPr>
        <p:spPr>
          <a:xfrm rot="0">
            <a:off x="1028700" y="8881603"/>
            <a:ext cx="2206292" cy="290830"/>
          </a:xfrm>
          <a:prstGeom prst="rect">
            <a:avLst/>
          </a:prstGeom>
        </p:spPr>
        <p:txBody>
          <a:bodyPr anchor="t" rtlCol="false" tIns="0" lIns="0" bIns="0" rIns="0">
            <a:spAutoFit/>
          </a:bodyPr>
          <a:lstStyle/>
          <a:p>
            <a:pPr algn="just" marL="0" indent="0" lvl="0">
              <a:lnSpc>
                <a:spcPts val="2479"/>
              </a:lnSpc>
            </a:pPr>
            <a:r>
              <a:rPr lang="en-US" b="true" sz="1599">
                <a:solidFill>
                  <a:srgbClr val="0E4385"/>
                </a:solidFill>
                <a:latin typeface="Open Sans Bold"/>
                <a:ea typeface="Open Sans Bold"/>
                <a:cs typeface="Open Sans Bold"/>
                <a:sym typeface="Open Sans Bold"/>
              </a:rPr>
              <a:t>Trainee Assignment</a:t>
            </a:r>
          </a:p>
        </p:txBody>
      </p:sp>
      <p:sp>
        <p:nvSpPr>
          <p:cNvPr name="TextBox 20" id="20"/>
          <p:cNvSpPr txBox="true"/>
          <p:nvPr/>
        </p:nvSpPr>
        <p:spPr>
          <a:xfrm rot="0">
            <a:off x="3575225" y="9213231"/>
            <a:ext cx="3271647" cy="605155"/>
          </a:xfrm>
          <a:prstGeom prst="rect">
            <a:avLst/>
          </a:prstGeom>
        </p:spPr>
        <p:txBody>
          <a:bodyPr anchor="t" rtlCol="false" tIns="0" lIns="0" bIns="0" rIns="0">
            <a:spAutoFit/>
          </a:bodyPr>
          <a:lstStyle/>
          <a:p>
            <a:pPr algn="just" marL="0" indent="0" lvl="0">
              <a:lnSpc>
                <a:spcPts val="2479"/>
              </a:lnSpc>
            </a:pPr>
            <a:r>
              <a:rPr lang="en-US" b="true" sz="1599">
                <a:solidFill>
                  <a:srgbClr val="1483C8"/>
                </a:solidFill>
                <a:latin typeface="Open Sans Medium"/>
                <a:ea typeface="Open Sans Medium"/>
                <a:cs typeface="Open Sans Medium"/>
                <a:sym typeface="Open Sans Medium"/>
              </a:rPr>
              <a:t>Department of Computer Science and Engineering, IIT Jodhpur</a:t>
            </a:r>
          </a:p>
        </p:txBody>
      </p:sp>
      <p:sp>
        <p:nvSpPr>
          <p:cNvPr name="TextBox 21" id="21"/>
          <p:cNvSpPr txBox="true"/>
          <p:nvPr/>
        </p:nvSpPr>
        <p:spPr>
          <a:xfrm rot="0">
            <a:off x="3575225" y="8881603"/>
            <a:ext cx="3574971" cy="290830"/>
          </a:xfrm>
          <a:prstGeom prst="rect">
            <a:avLst/>
          </a:prstGeom>
        </p:spPr>
        <p:txBody>
          <a:bodyPr anchor="t" rtlCol="false" tIns="0" lIns="0" bIns="0" rIns="0">
            <a:spAutoFit/>
          </a:bodyPr>
          <a:lstStyle/>
          <a:p>
            <a:pPr algn="just" marL="0" indent="0" lvl="0">
              <a:lnSpc>
                <a:spcPts val="2479"/>
              </a:lnSpc>
            </a:pPr>
            <a:r>
              <a:rPr lang="en-US" b="true" sz="1599">
                <a:solidFill>
                  <a:srgbClr val="0E4385"/>
                </a:solidFill>
                <a:latin typeface="Open Sans Bold"/>
                <a:ea typeface="Open Sans Bold"/>
                <a:cs typeface="Open Sans Bold"/>
                <a:sym typeface="Open Sans Bold"/>
              </a:rPr>
              <a:t>Shashank Shekhar Asthana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8699334" y="4347687"/>
            <a:ext cx="5402508" cy="5402508"/>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4" id="4"/>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1923084" y="0"/>
            <a:ext cx="6308483" cy="10287000"/>
            <a:chOff x="0" y="0"/>
            <a:chExt cx="1661493" cy="2709333"/>
          </a:xfrm>
        </p:grpSpPr>
        <p:sp>
          <p:nvSpPr>
            <p:cNvPr name="Freeform 6" id="6"/>
            <p:cNvSpPr/>
            <p:nvPr/>
          </p:nvSpPr>
          <p:spPr>
            <a:xfrm flipH="false" flipV="false" rot="0">
              <a:off x="0" y="0"/>
              <a:ext cx="1661494" cy="2709333"/>
            </a:xfrm>
            <a:custGeom>
              <a:avLst/>
              <a:gdLst/>
              <a:ahLst/>
              <a:cxnLst/>
              <a:rect r="r" b="b" t="t" l="l"/>
              <a:pathLst>
                <a:path h="2709333" w="1661494">
                  <a:moveTo>
                    <a:pt x="0" y="0"/>
                  </a:moveTo>
                  <a:lnTo>
                    <a:pt x="1661494" y="0"/>
                  </a:lnTo>
                  <a:lnTo>
                    <a:pt x="1661494" y="2709333"/>
                  </a:lnTo>
                  <a:lnTo>
                    <a:pt x="0" y="2709333"/>
                  </a:lnTo>
                  <a:close/>
                </a:path>
              </a:pathLst>
            </a:custGeom>
            <a:solidFill>
              <a:srgbClr val="1C3B66"/>
            </a:solidFill>
          </p:spPr>
        </p:sp>
        <p:sp>
          <p:nvSpPr>
            <p:cNvPr name="TextBox 7" id="7"/>
            <p:cNvSpPr txBox="true"/>
            <p:nvPr/>
          </p:nvSpPr>
          <p:spPr>
            <a:xfrm>
              <a:off x="0" y="-47625"/>
              <a:ext cx="1661493" cy="2756958"/>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4598501" y="4859610"/>
            <a:ext cx="2660799" cy="266079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0" id="10"/>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9144000" y="207216"/>
            <a:ext cx="9087567" cy="4361462"/>
            <a:chOff x="0" y="0"/>
            <a:chExt cx="12116756" cy="5815283"/>
          </a:xfrm>
        </p:grpSpPr>
        <p:pic>
          <p:nvPicPr>
            <p:cNvPr name="Picture 12" id="12"/>
            <p:cNvPicPr>
              <a:picLocks noChangeAspect="true"/>
            </p:cNvPicPr>
            <p:nvPr/>
          </p:nvPicPr>
          <p:blipFill>
            <a:blip r:embed="rId2"/>
            <a:srcRect l="0" t="22908" r="0" b="5043"/>
            <a:stretch>
              <a:fillRect/>
            </a:stretch>
          </p:blipFill>
          <p:spPr>
            <a:xfrm flipH="false" flipV="false">
              <a:off x="0" y="0"/>
              <a:ext cx="12116756" cy="5815283"/>
            </a:xfrm>
            <a:prstGeom prst="rect">
              <a:avLst/>
            </a:prstGeom>
          </p:spPr>
        </p:pic>
      </p:grpSp>
      <p:grpSp>
        <p:nvGrpSpPr>
          <p:cNvPr name="Group 13" id="13"/>
          <p:cNvGrpSpPr/>
          <p:nvPr/>
        </p:nvGrpSpPr>
        <p:grpSpPr>
          <a:xfrm rot="0">
            <a:off x="863539" y="5696948"/>
            <a:ext cx="969409" cy="986123"/>
            <a:chOff x="0" y="0"/>
            <a:chExt cx="812800" cy="826814"/>
          </a:xfrm>
        </p:grpSpPr>
        <p:sp>
          <p:nvSpPr>
            <p:cNvPr name="Freeform 14" id="14"/>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15" id="15"/>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483C8"/>
                  </a:solidFill>
                  <a:latin typeface="Inter Bold"/>
                  <a:ea typeface="Inter Bold"/>
                  <a:cs typeface="Inter Bold"/>
                  <a:sym typeface="Inter Bold"/>
                </a:rPr>
                <a:t>01</a:t>
              </a:r>
            </a:p>
          </p:txBody>
        </p:sp>
      </p:grpSp>
      <p:grpSp>
        <p:nvGrpSpPr>
          <p:cNvPr name="Group 16" id="16"/>
          <p:cNvGrpSpPr/>
          <p:nvPr/>
        </p:nvGrpSpPr>
        <p:grpSpPr>
          <a:xfrm rot="0">
            <a:off x="6185626" y="5696948"/>
            <a:ext cx="969409" cy="986123"/>
            <a:chOff x="0" y="0"/>
            <a:chExt cx="812800" cy="826814"/>
          </a:xfrm>
        </p:grpSpPr>
        <p:sp>
          <p:nvSpPr>
            <p:cNvPr name="Freeform 17" id="17"/>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18" id="18"/>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483C8"/>
                  </a:solidFill>
                  <a:latin typeface="Inter Bold"/>
                  <a:ea typeface="Inter Bold"/>
                  <a:cs typeface="Inter Bold"/>
                  <a:sym typeface="Inter Bold"/>
                </a:rPr>
                <a:t>04</a:t>
              </a:r>
            </a:p>
          </p:txBody>
        </p:sp>
      </p:grpSp>
      <p:grpSp>
        <p:nvGrpSpPr>
          <p:cNvPr name="Group 19" id="19"/>
          <p:cNvGrpSpPr/>
          <p:nvPr/>
        </p:nvGrpSpPr>
        <p:grpSpPr>
          <a:xfrm rot="0">
            <a:off x="863539" y="7122635"/>
            <a:ext cx="969409" cy="986123"/>
            <a:chOff x="0" y="0"/>
            <a:chExt cx="812800" cy="826814"/>
          </a:xfrm>
        </p:grpSpPr>
        <p:sp>
          <p:nvSpPr>
            <p:cNvPr name="Freeform 20" id="20"/>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21" id="21"/>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483C8"/>
                  </a:solidFill>
                  <a:latin typeface="Inter Bold"/>
                  <a:ea typeface="Inter Bold"/>
                  <a:cs typeface="Inter Bold"/>
                  <a:sym typeface="Inter Bold"/>
                </a:rPr>
                <a:t>02</a:t>
              </a:r>
            </a:p>
          </p:txBody>
        </p:sp>
      </p:grpSp>
      <p:grpSp>
        <p:nvGrpSpPr>
          <p:cNvPr name="Group 22" id="22"/>
          <p:cNvGrpSpPr/>
          <p:nvPr/>
        </p:nvGrpSpPr>
        <p:grpSpPr>
          <a:xfrm rot="0">
            <a:off x="6185626" y="7122635"/>
            <a:ext cx="969409" cy="986123"/>
            <a:chOff x="0" y="0"/>
            <a:chExt cx="812800" cy="826814"/>
          </a:xfrm>
        </p:grpSpPr>
        <p:sp>
          <p:nvSpPr>
            <p:cNvPr name="Freeform 23" id="23"/>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24" id="24"/>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483C8"/>
                  </a:solidFill>
                  <a:latin typeface="Inter Bold"/>
                  <a:ea typeface="Inter Bold"/>
                  <a:cs typeface="Inter Bold"/>
                  <a:sym typeface="Inter Bold"/>
                </a:rPr>
                <a:t>05</a:t>
              </a:r>
            </a:p>
          </p:txBody>
        </p:sp>
      </p:grpSp>
      <p:grpSp>
        <p:nvGrpSpPr>
          <p:cNvPr name="Group 25" id="25"/>
          <p:cNvGrpSpPr/>
          <p:nvPr/>
        </p:nvGrpSpPr>
        <p:grpSpPr>
          <a:xfrm rot="0">
            <a:off x="863539" y="8548322"/>
            <a:ext cx="969409" cy="986123"/>
            <a:chOff x="0" y="0"/>
            <a:chExt cx="812800" cy="826814"/>
          </a:xfrm>
        </p:grpSpPr>
        <p:sp>
          <p:nvSpPr>
            <p:cNvPr name="Freeform 26" id="26"/>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27" id="27"/>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483C8"/>
                  </a:solidFill>
                  <a:latin typeface="Inter Bold"/>
                  <a:ea typeface="Inter Bold"/>
                  <a:cs typeface="Inter Bold"/>
                  <a:sym typeface="Inter Bold"/>
                </a:rPr>
                <a:t>03</a:t>
              </a:r>
            </a:p>
          </p:txBody>
        </p:sp>
      </p:grpSp>
      <p:grpSp>
        <p:nvGrpSpPr>
          <p:cNvPr name="Group 28" id="28"/>
          <p:cNvGrpSpPr/>
          <p:nvPr/>
        </p:nvGrpSpPr>
        <p:grpSpPr>
          <a:xfrm rot="0">
            <a:off x="6185626" y="8548322"/>
            <a:ext cx="969409" cy="986123"/>
            <a:chOff x="0" y="0"/>
            <a:chExt cx="812800" cy="826814"/>
          </a:xfrm>
        </p:grpSpPr>
        <p:sp>
          <p:nvSpPr>
            <p:cNvPr name="Freeform 29" id="29"/>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30" id="30"/>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483C8"/>
                  </a:solidFill>
                  <a:latin typeface="Inter Bold"/>
                  <a:ea typeface="Inter Bold"/>
                  <a:cs typeface="Inter Bold"/>
                  <a:sym typeface="Inter Bold"/>
                </a:rPr>
                <a:t>06</a:t>
              </a:r>
            </a:p>
          </p:txBody>
        </p:sp>
      </p:grpSp>
      <p:sp>
        <p:nvSpPr>
          <p:cNvPr name="AutoShape 31" id="31"/>
          <p:cNvSpPr/>
          <p:nvPr/>
        </p:nvSpPr>
        <p:spPr>
          <a:xfrm>
            <a:off x="844489" y="2984652"/>
            <a:ext cx="6008511" cy="0"/>
          </a:xfrm>
          <a:prstGeom prst="line">
            <a:avLst/>
          </a:prstGeom>
          <a:ln cap="flat" w="76200">
            <a:solidFill>
              <a:srgbClr val="EAE4D2"/>
            </a:solidFill>
            <a:prstDash val="solid"/>
            <a:headEnd type="none" len="sm" w="sm"/>
            <a:tailEnd type="none" len="sm" w="sm"/>
          </a:ln>
        </p:spPr>
      </p:sp>
      <p:grpSp>
        <p:nvGrpSpPr>
          <p:cNvPr name="Group 32" id="32"/>
          <p:cNvGrpSpPr/>
          <p:nvPr/>
        </p:nvGrpSpPr>
        <p:grpSpPr>
          <a:xfrm rot="0">
            <a:off x="4061104" y="4347687"/>
            <a:ext cx="969409" cy="986123"/>
            <a:chOff x="0" y="0"/>
            <a:chExt cx="812800" cy="826814"/>
          </a:xfrm>
        </p:grpSpPr>
        <p:sp>
          <p:nvSpPr>
            <p:cNvPr name="Freeform 33" id="33"/>
            <p:cNvSpPr/>
            <p:nvPr/>
          </p:nvSpPr>
          <p:spPr>
            <a:xfrm flipH="false" flipV="false" rot="0">
              <a:off x="0" y="0"/>
              <a:ext cx="812800" cy="826814"/>
            </a:xfrm>
            <a:custGeom>
              <a:avLst/>
              <a:gdLst/>
              <a:ahLst/>
              <a:cxnLst/>
              <a:rect r="r" b="b" t="t" l="l"/>
              <a:pathLst>
                <a:path h="826814" w="812800">
                  <a:moveTo>
                    <a:pt x="406400" y="0"/>
                  </a:moveTo>
                  <a:cubicBezTo>
                    <a:pt x="181951" y="0"/>
                    <a:pt x="0" y="185089"/>
                    <a:pt x="0" y="413407"/>
                  </a:cubicBezTo>
                  <a:cubicBezTo>
                    <a:pt x="0" y="641726"/>
                    <a:pt x="181951" y="826814"/>
                    <a:pt x="406400" y="826814"/>
                  </a:cubicBezTo>
                  <a:cubicBezTo>
                    <a:pt x="630849" y="826814"/>
                    <a:pt x="812800" y="641726"/>
                    <a:pt x="812800" y="413407"/>
                  </a:cubicBezTo>
                  <a:cubicBezTo>
                    <a:pt x="812800" y="185089"/>
                    <a:pt x="630849" y="0"/>
                    <a:pt x="406400" y="0"/>
                  </a:cubicBezTo>
                  <a:close/>
                </a:path>
              </a:pathLst>
            </a:custGeom>
            <a:solidFill>
              <a:srgbClr val="EAE4D2"/>
            </a:solidFill>
          </p:spPr>
        </p:sp>
        <p:sp>
          <p:nvSpPr>
            <p:cNvPr name="TextBox 34" id="34"/>
            <p:cNvSpPr txBox="true"/>
            <p:nvPr/>
          </p:nvSpPr>
          <p:spPr>
            <a:xfrm>
              <a:off x="76200" y="10839"/>
              <a:ext cx="660400" cy="738462"/>
            </a:xfrm>
            <a:prstGeom prst="rect">
              <a:avLst/>
            </a:prstGeom>
          </p:spPr>
          <p:txBody>
            <a:bodyPr anchor="ctr" rtlCol="false" tIns="44470" lIns="44470" bIns="44470" rIns="44470"/>
            <a:lstStyle/>
            <a:p>
              <a:pPr algn="ctr">
                <a:lnSpc>
                  <a:spcPts val="4759"/>
                </a:lnSpc>
              </a:pPr>
              <a:r>
                <a:rPr lang="en-US" b="true" sz="3399">
                  <a:solidFill>
                    <a:srgbClr val="1483C8"/>
                  </a:solidFill>
                  <a:latin typeface="Inter Bold"/>
                  <a:ea typeface="Inter Bold"/>
                  <a:cs typeface="Inter Bold"/>
                  <a:sym typeface="Inter Bold"/>
                </a:rPr>
                <a:t>00</a:t>
              </a:r>
            </a:p>
          </p:txBody>
        </p:sp>
      </p:grpSp>
      <p:sp>
        <p:nvSpPr>
          <p:cNvPr name="Freeform 35" id="35"/>
          <p:cNvSpPr/>
          <p:nvPr/>
        </p:nvSpPr>
        <p:spPr>
          <a:xfrm flipH="false" flipV="false" rot="0">
            <a:off x="14754734" y="5007486"/>
            <a:ext cx="2348332" cy="2348332"/>
          </a:xfrm>
          <a:custGeom>
            <a:avLst/>
            <a:gdLst/>
            <a:ahLst/>
            <a:cxnLst/>
            <a:rect r="r" b="b" t="t" l="l"/>
            <a:pathLst>
              <a:path h="2348332" w="2348332">
                <a:moveTo>
                  <a:pt x="0" y="0"/>
                </a:moveTo>
                <a:lnTo>
                  <a:pt x="2348333" y="0"/>
                </a:lnTo>
                <a:lnTo>
                  <a:pt x="2348333" y="2348333"/>
                </a:lnTo>
                <a:lnTo>
                  <a:pt x="0" y="234833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36" id="36"/>
          <p:cNvSpPr txBox="true"/>
          <p:nvPr/>
        </p:nvSpPr>
        <p:spPr>
          <a:xfrm rot="0">
            <a:off x="844489" y="826748"/>
            <a:ext cx="7158103" cy="1937385"/>
          </a:xfrm>
          <a:prstGeom prst="rect">
            <a:avLst/>
          </a:prstGeom>
        </p:spPr>
        <p:txBody>
          <a:bodyPr anchor="t" rtlCol="false" tIns="0" lIns="0" bIns="0" rIns="0">
            <a:spAutoFit/>
          </a:bodyPr>
          <a:lstStyle/>
          <a:p>
            <a:pPr algn="l">
              <a:lnSpc>
                <a:spcPts val="7560"/>
              </a:lnSpc>
            </a:pPr>
            <a:r>
              <a:rPr lang="en-US" sz="7200" b="true">
                <a:solidFill>
                  <a:srgbClr val="0E4385"/>
                </a:solidFill>
                <a:latin typeface="Inter Bold"/>
                <a:ea typeface="Inter Bold"/>
                <a:cs typeface="Inter Bold"/>
                <a:sym typeface="Inter Bold"/>
              </a:rPr>
              <a:t>TABLE OF CONTENT</a:t>
            </a:r>
          </a:p>
        </p:txBody>
      </p:sp>
      <p:sp>
        <p:nvSpPr>
          <p:cNvPr name="TextBox 37" id="37"/>
          <p:cNvSpPr txBox="true"/>
          <p:nvPr/>
        </p:nvSpPr>
        <p:spPr>
          <a:xfrm rot="0">
            <a:off x="2091095" y="5956227"/>
            <a:ext cx="3614553" cy="412750"/>
          </a:xfrm>
          <a:prstGeom prst="rect">
            <a:avLst/>
          </a:prstGeom>
        </p:spPr>
        <p:txBody>
          <a:bodyPr anchor="t" rtlCol="false" tIns="0" lIns="0" bIns="0" rIns="0">
            <a:spAutoFit/>
          </a:bodyPr>
          <a:lstStyle/>
          <a:p>
            <a:pPr algn="l">
              <a:lnSpc>
                <a:spcPts val="3499"/>
              </a:lnSpc>
            </a:pPr>
            <a:r>
              <a:rPr lang="en-US" sz="2499" b="true">
                <a:solidFill>
                  <a:srgbClr val="1483C8"/>
                </a:solidFill>
                <a:latin typeface="Inter Medium"/>
                <a:ea typeface="Inter Medium"/>
                <a:cs typeface="Inter Medium"/>
                <a:sym typeface="Inter Medium"/>
              </a:rPr>
              <a:t>Background</a:t>
            </a:r>
          </a:p>
        </p:txBody>
      </p:sp>
      <p:sp>
        <p:nvSpPr>
          <p:cNvPr name="TextBox 38" id="38"/>
          <p:cNvSpPr txBox="true"/>
          <p:nvPr/>
        </p:nvSpPr>
        <p:spPr>
          <a:xfrm rot="0">
            <a:off x="7413181" y="5956227"/>
            <a:ext cx="3614553" cy="412750"/>
          </a:xfrm>
          <a:prstGeom prst="rect">
            <a:avLst/>
          </a:prstGeom>
        </p:spPr>
        <p:txBody>
          <a:bodyPr anchor="t" rtlCol="false" tIns="0" lIns="0" bIns="0" rIns="0">
            <a:spAutoFit/>
          </a:bodyPr>
          <a:lstStyle/>
          <a:p>
            <a:pPr algn="l">
              <a:lnSpc>
                <a:spcPts val="3499"/>
              </a:lnSpc>
            </a:pPr>
            <a:r>
              <a:rPr lang="en-US" sz="2499" b="true">
                <a:solidFill>
                  <a:srgbClr val="1483C8"/>
                </a:solidFill>
                <a:latin typeface="Inter Medium"/>
                <a:ea typeface="Inter Medium"/>
                <a:cs typeface="Inter Medium"/>
                <a:sym typeface="Inter Medium"/>
              </a:rPr>
              <a:t>Evaluation Indicators</a:t>
            </a:r>
          </a:p>
        </p:txBody>
      </p:sp>
      <p:sp>
        <p:nvSpPr>
          <p:cNvPr name="TextBox 39" id="39"/>
          <p:cNvSpPr txBox="true"/>
          <p:nvPr/>
        </p:nvSpPr>
        <p:spPr>
          <a:xfrm rot="0">
            <a:off x="2091095" y="7381914"/>
            <a:ext cx="3614553" cy="412750"/>
          </a:xfrm>
          <a:prstGeom prst="rect">
            <a:avLst/>
          </a:prstGeom>
        </p:spPr>
        <p:txBody>
          <a:bodyPr anchor="t" rtlCol="false" tIns="0" lIns="0" bIns="0" rIns="0">
            <a:spAutoFit/>
          </a:bodyPr>
          <a:lstStyle/>
          <a:p>
            <a:pPr algn="l">
              <a:lnSpc>
                <a:spcPts val="3499"/>
              </a:lnSpc>
            </a:pPr>
            <a:r>
              <a:rPr lang="en-US" sz="2499" b="true">
                <a:solidFill>
                  <a:srgbClr val="1483C8"/>
                </a:solidFill>
                <a:latin typeface="Inter Medium"/>
                <a:ea typeface="Inter Medium"/>
                <a:cs typeface="Inter Medium"/>
                <a:sym typeface="Inter Medium"/>
              </a:rPr>
              <a:t>Data Analysis results</a:t>
            </a:r>
          </a:p>
        </p:txBody>
      </p:sp>
      <p:sp>
        <p:nvSpPr>
          <p:cNvPr name="TextBox 40" id="40"/>
          <p:cNvSpPr txBox="true"/>
          <p:nvPr/>
        </p:nvSpPr>
        <p:spPr>
          <a:xfrm rot="0">
            <a:off x="7413181" y="7381914"/>
            <a:ext cx="3614553" cy="412750"/>
          </a:xfrm>
          <a:prstGeom prst="rect">
            <a:avLst/>
          </a:prstGeom>
        </p:spPr>
        <p:txBody>
          <a:bodyPr anchor="t" rtlCol="false" tIns="0" lIns="0" bIns="0" rIns="0">
            <a:spAutoFit/>
          </a:bodyPr>
          <a:lstStyle/>
          <a:p>
            <a:pPr algn="l">
              <a:lnSpc>
                <a:spcPts val="3499"/>
              </a:lnSpc>
            </a:pPr>
            <a:r>
              <a:rPr lang="en-US" sz="2499" b="true">
                <a:solidFill>
                  <a:srgbClr val="1483C8"/>
                </a:solidFill>
                <a:latin typeface="Inter Medium"/>
                <a:ea typeface="Inter Medium"/>
                <a:cs typeface="Inter Medium"/>
                <a:sym typeface="Inter Medium"/>
              </a:rPr>
              <a:t>Verification results</a:t>
            </a:r>
          </a:p>
        </p:txBody>
      </p:sp>
      <p:sp>
        <p:nvSpPr>
          <p:cNvPr name="TextBox 41" id="41"/>
          <p:cNvSpPr txBox="true"/>
          <p:nvPr/>
        </p:nvSpPr>
        <p:spPr>
          <a:xfrm rot="0">
            <a:off x="2091095" y="8807601"/>
            <a:ext cx="3614553" cy="412750"/>
          </a:xfrm>
          <a:prstGeom prst="rect">
            <a:avLst/>
          </a:prstGeom>
        </p:spPr>
        <p:txBody>
          <a:bodyPr anchor="t" rtlCol="false" tIns="0" lIns="0" bIns="0" rIns="0">
            <a:spAutoFit/>
          </a:bodyPr>
          <a:lstStyle/>
          <a:p>
            <a:pPr algn="l">
              <a:lnSpc>
                <a:spcPts val="3499"/>
              </a:lnSpc>
            </a:pPr>
            <a:r>
              <a:rPr lang="en-US" sz="2499" b="true">
                <a:solidFill>
                  <a:srgbClr val="1483C8"/>
                </a:solidFill>
                <a:latin typeface="Inter Medium"/>
                <a:ea typeface="Inter Medium"/>
                <a:cs typeface="Inter Medium"/>
                <a:sym typeface="Inter Medium"/>
              </a:rPr>
              <a:t>Technology Overview</a:t>
            </a:r>
          </a:p>
        </p:txBody>
      </p:sp>
      <p:sp>
        <p:nvSpPr>
          <p:cNvPr name="TextBox 42" id="42"/>
          <p:cNvSpPr txBox="true"/>
          <p:nvPr/>
        </p:nvSpPr>
        <p:spPr>
          <a:xfrm rot="0">
            <a:off x="7413181" y="8807601"/>
            <a:ext cx="3614553" cy="412750"/>
          </a:xfrm>
          <a:prstGeom prst="rect">
            <a:avLst/>
          </a:prstGeom>
        </p:spPr>
        <p:txBody>
          <a:bodyPr anchor="t" rtlCol="false" tIns="0" lIns="0" bIns="0" rIns="0">
            <a:spAutoFit/>
          </a:bodyPr>
          <a:lstStyle/>
          <a:p>
            <a:pPr algn="l">
              <a:lnSpc>
                <a:spcPts val="3499"/>
              </a:lnSpc>
            </a:pPr>
            <a:r>
              <a:rPr lang="en-US" sz="2499" b="true">
                <a:solidFill>
                  <a:srgbClr val="1483C8"/>
                </a:solidFill>
                <a:latin typeface="Inter Medium"/>
                <a:ea typeface="Inter Medium"/>
                <a:cs typeface="Inter Medium"/>
                <a:sym typeface="Inter Medium"/>
              </a:rPr>
              <a:t>Summary</a:t>
            </a:r>
          </a:p>
        </p:txBody>
      </p:sp>
      <p:sp>
        <p:nvSpPr>
          <p:cNvPr name="TextBox 43" id="43"/>
          <p:cNvSpPr txBox="true"/>
          <p:nvPr/>
        </p:nvSpPr>
        <p:spPr>
          <a:xfrm rot="0">
            <a:off x="1014121" y="3290931"/>
            <a:ext cx="6818840" cy="396240"/>
          </a:xfrm>
          <a:prstGeom prst="rect">
            <a:avLst/>
          </a:prstGeom>
        </p:spPr>
        <p:txBody>
          <a:bodyPr anchor="t" rtlCol="false" tIns="0" lIns="0" bIns="0" rIns="0">
            <a:spAutoFit/>
          </a:bodyPr>
          <a:lstStyle/>
          <a:p>
            <a:pPr algn="l" marL="0" indent="0" lvl="0">
              <a:lnSpc>
                <a:spcPts val="3359"/>
              </a:lnSpc>
            </a:pPr>
            <a:r>
              <a:rPr lang="en-US" b="true" sz="2400" spc="177">
                <a:solidFill>
                  <a:srgbClr val="1483C8"/>
                </a:solidFill>
                <a:latin typeface="Open Sans Semi-Bold"/>
                <a:ea typeface="Open Sans Semi-Bold"/>
                <a:cs typeface="Open Sans Semi-Bold"/>
                <a:sym typeface="Open Sans Semi-Bold"/>
              </a:rPr>
              <a:t>目次</a:t>
            </a:r>
          </a:p>
        </p:txBody>
      </p:sp>
      <p:sp>
        <p:nvSpPr>
          <p:cNvPr name="TextBox 44" id="44"/>
          <p:cNvSpPr txBox="true"/>
          <p:nvPr/>
        </p:nvSpPr>
        <p:spPr>
          <a:xfrm rot="0">
            <a:off x="5288659" y="4606967"/>
            <a:ext cx="3614553" cy="412750"/>
          </a:xfrm>
          <a:prstGeom prst="rect">
            <a:avLst/>
          </a:prstGeom>
        </p:spPr>
        <p:txBody>
          <a:bodyPr anchor="t" rtlCol="false" tIns="0" lIns="0" bIns="0" rIns="0">
            <a:spAutoFit/>
          </a:bodyPr>
          <a:lstStyle/>
          <a:p>
            <a:pPr algn="l">
              <a:lnSpc>
                <a:spcPts val="3499"/>
              </a:lnSpc>
            </a:pPr>
            <a:r>
              <a:rPr lang="en-US" sz="2499" b="true">
                <a:solidFill>
                  <a:srgbClr val="1483C8"/>
                </a:solidFill>
                <a:latin typeface="Inter Medium"/>
                <a:ea typeface="Inter Medium"/>
                <a:cs typeface="Inter Medium"/>
                <a:sym typeface="Inter Medium"/>
              </a:rPr>
              <a:t>Objective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6308483" cy="10287000"/>
            <a:chOff x="0" y="0"/>
            <a:chExt cx="1661493" cy="2709333"/>
          </a:xfrm>
        </p:grpSpPr>
        <p:sp>
          <p:nvSpPr>
            <p:cNvPr name="Freeform 3" id="3"/>
            <p:cNvSpPr/>
            <p:nvPr/>
          </p:nvSpPr>
          <p:spPr>
            <a:xfrm flipH="false" flipV="false" rot="0">
              <a:off x="0" y="0"/>
              <a:ext cx="1661494" cy="2709333"/>
            </a:xfrm>
            <a:custGeom>
              <a:avLst/>
              <a:gdLst/>
              <a:ahLst/>
              <a:cxnLst/>
              <a:rect r="r" b="b" t="t" l="l"/>
              <a:pathLst>
                <a:path h="2709333" w="1661494">
                  <a:moveTo>
                    <a:pt x="0" y="0"/>
                  </a:moveTo>
                  <a:lnTo>
                    <a:pt x="1661494" y="0"/>
                  </a:lnTo>
                  <a:lnTo>
                    <a:pt x="1661494" y="2709333"/>
                  </a:lnTo>
                  <a:lnTo>
                    <a:pt x="0" y="2709333"/>
                  </a:lnTo>
                  <a:close/>
                </a:path>
              </a:pathLst>
            </a:custGeom>
            <a:solidFill>
              <a:srgbClr val="1C3B66"/>
            </a:solidFill>
          </p:spPr>
        </p:sp>
        <p:sp>
          <p:nvSpPr>
            <p:cNvPr name="TextBox 4" id="4"/>
            <p:cNvSpPr txBox="true"/>
            <p:nvPr/>
          </p:nvSpPr>
          <p:spPr>
            <a:xfrm>
              <a:off x="0" y="-47625"/>
              <a:ext cx="1661493" cy="2756958"/>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flipV="true">
            <a:off x="9091167" y="3525732"/>
            <a:ext cx="4351856" cy="0"/>
          </a:xfrm>
          <a:prstGeom prst="line">
            <a:avLst/>
          </a:prstGeom>
          <a:ln cap="flat" w="76200">
            <a:solidFill>
              <a:srgbClr val="EAE4D2"/>
            </a:solidFill>
            <a:prstDash val="solid"/>
            <a:headEnd type="none" len="sm" w="sm"/>
            <a:tailEnd type="none" len="sm" w="sm"/>
          </a:ln>
        </p:spPr>
      </p:sp>
      <p:grpSp>
        <p:nvGrpSpPr>
          <p:cNvPr name="Group 6" id="6"/>
          <p:cNvGrpSpPr/>
          <p:nvPr/>
        </p:nvGrpSpPr>
        <p:grpSpPr>
          <a:xfrm rot="0">
            <a:off x="9091167" y="9258300"/>
            <a:ext cx="4176257" cy="550485"/>
            <a:chOff x="0" y="0"/>
            <a:chExt cx="1099919" cy="144984"/>
          </a:xfrm>
        </p:grpSpPr>
        <p:sp>
          <p:nvSpPr>
            <p:cNvPr name="Freeform 7" id="7"/>
            <p:cNvSpPr/>
            <p:nvPr/>
          </p:nvSpPr>
          <p:spPr>
            <a:xfrm flipH="false" flipV="false" rot="0">
              <a:off x="0" y="0"/>
              <a:ext cx="1099919" cy="144984"/>
            </a:xfrm>
            <a:custGeom>
              <a:avLst/>
              <a:gdLst/>
              <a:ahLst/>
              <a:cxnLst/>
              <a:rect r="r" b="b" t="t" l="l"/>
              <a:pathLst>
                <a:path h="144984" w="1099919">
                  <a:moveTo>
                    <a:pt x="72492" y="0"/>
                  </a:moveTo>
                  <a:lnTo>
                    <a:pt x="1027428" y="0"/>
                  </a:lnTo>
                  <a:cubicBezTo>
                    <a:pt x="1067464" y="0"/>
                    <a:pt x="1099919" y="32456"/>
                    <a:pt x="1099919" y="72492"/>
                  </a:cubicBezTo>
                  <a:lnTo>
                    <a:pt x="1099919" y="72492"/>
                  </a:lnTo>
                  <a:cubicBezTo>
                    <a:pt x="1099919" y="91718"/>
                    <a:pt x="1092282" y="110157"/>
                    <a:pt x="1078687" y="123751"/>
                  </a:cubicBezTo>
                  <a:cubicBezTo>
                    <a:pt x="1065092" y="137346"/>
                    <a:pt x="1046654" y="144984"/>
                    <a:pt x="1027428" y="144984"/>
                  </a:cubicBezTo>
                  <a:lnTo>
                    <a:pt x="72492" y="144984"/>
                  </a:lnTo>
                  <a:cubicBezTo>
                    <a:pt x="53266" y="144984"/>
                    <a:pt x="34827" y="137346"/>
                    <a:pt x="21232" y="123751"/>
                  </a:cubicBezTo>
                  <a:cubicBezTo>
                    <a:pt x="7638" y="110157"/>
                    <a:pt x="0" y="91718"/>
                    <a:pt x="0" y="72492"/>
                  </a:cubicBezTo>
                  <a:lnTo>
                    <a:pt x="0" y="72492"/>
                  </a:lnTo>
                  <a:cubicBezTo>
                    <a:pt x="0" y="53266"/>
                    <a:pt x="7638" y="34827"/>
                    <a:pt x="21232" y="21232"/>
                  </a:cubicBezTo>
                  <a:cubicBezTo>
                    <a:pt x="34827" y="7638"/>
                    <a:pt x="53266" y="0"/>
                    <a:pt x="72492" y="0"/>
                  </a:cubicBezTo>
                  <a:close/>
                </a:path>
              </a:pathLst>
            </a:custGeom>
            <a:solidFill>
              <a:srgbClr val="1C3B66"/>
            </a:solidFill>
          </p:spPr>
        </p:sp>
        <p:sp>
          <p:nvSpPr>
            <p:cNvPr name="TextBox 8" id="8"/>
            <p:cNvSpPr txBox="true"/>
            <p:nvPr/>
          </p:nvSpPr>
          <p:spPr>
            <a:xfrm>
              <a:off x="0" y="-38100"/>
              <a:ext cx="1099919" cy="183084"/>
            </a:xfrm>
            <a:prstGeom prst="rect">
              <a:avLst/>
            </a:prstGeom>
          </p:spPr>
          <p:txBody>
            <a:bodyPr anchor="ctr" rtlCol="false" tIns="50800" lIns="50800" bIns="50800" rIns="50800"/>
            <a:lstStyle/>
            <a:p>
              <a:pPr algn="ctr">
                <a:lnSpc>
                  <a:spcPts val="2659"/>
                </a:lnSpc>
              </a:pPr>
              <a:r>
                <a:rPr lang="en-US" b="true" sz="1899">
                  <a:solidFill>
                    <a:srgbClr val="FFFFFF"/>
                  </a:solidFill>
                  <a:latin typeface="Inter Bold"/>
                  <a:ea typeface="Inter Bold"/>
                  <a:cs typeface="Inter Bold"/>
                  <a:sym typeface="Inter Bold"/>
                </a:rPr>
                <a:t>始めましょう</a:t>
              </a:r>
            </a:p>
          </p:txBody>
        </p:sp>
      </p:grpSp>
      <p:sp>
        <p:nvSpPr>
          <p:cNvPr name="Freeform 9" id="9"/>
          <p:cNvSpPr/>
          <p:nvPr/>
        </p:nvSpPr>
        <p:spPr>
          <a:xfrm flipH="false" flipV="false" rot="0">
            <a:off x="1111192" y="2117709"/>
            <a:ext cx="1189176" cy="1137285"/>
          </a:xfrm>
          <a:custGeom>
            <a:avLst/>
            <a:gdLst/>
            <a:ahLst/>
            <a:cxnLst/>
            <a:rect r="r" b="b" t="t" l="l"/>
            <a:pathLst>
              <a:path h="1137285" w="1189176">
                <a:moveTo>
                  <a:pt x="0" y="0"/>
                </a:moveTo>
                <a:lnTo>
                  <a:pt x="1189176" y="0"/>
                </a:lnTo>
                <a:lnTo>
                  <a:pt x="1189176" y="1137285"/>
                </a:lnTo>
                <a:lnTo>
                  <a:pt x="0" y="11372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10" id="10"/>
          <p:cNvGrpSpPr/>
          <p:nvPr/>
        </p:nvGrpSpPr>
        <p:grpSpPr>
          <a:xfrm rot="0">
            <a:off x="1028700" y="8881660"/>
            <a:ext cx="715180" cy="71518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EAE4D2"/>
              </a:solidFill>
              <a:prstDash val="solid"/>
              <a:miter/>
            </a:ln>
          </p:spPr>
        </p:sp>
        <p:sp>
          <p:nvSpPr>
            <p:cNvPr name="TextBox 12" id="12"/>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13" id="13"/>
          <p:cNvGrpSpPr/>
          <p:nvPr/>
        </p:nvGrpSpPr>
        <p:grpSpPr>
          <a:xfrm rot="0">
            <a:off x="14871011" y="6031106"/>
            <a:ext cx="5402508" cy="540250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Freeform 16" id="16"/>
          <p:cNvSpPr/>
          <p:nvPr/>
        </p:nvSpPr>
        <p:spPr>
          <a:xfrm flipH="false" flipV="false" rot="0">
            <a:off x="400430" y="2876432"/>
            <a:ext cx="7881016" cy="5250727"/>
          </a:xfrm>
          <a:custGeom>
            <a:avLst/>
            <a:gdLst/>
            <a:ahLst/>
            <a:cxnLst/>
            <a:rect r="r" b="b" t="t" l="l"/>
            <a:pathLst>
              <a:path h="5250727" w="7881016">
                <a:moveTo>
                  <a:pt x="0" y="0"/>
                </a:moveTo>
                <a:lnTo>
                  <a:pt x="7881016" y="0"/>
                </a:lnTo>
                <a:lnTo>
                  <a:pt x="7881016" y="5250727"/>
                </a:lnTo>
                <a:lnTo>
                  <a:pt x="0" y="5250727"/>
                </a:lnTo>
                <a:lnTo>
                  <a:pt x="0" y="0"/>
                </a:lnTo>
                <a:close/>
              </a:path>
            </a:pathLst>
          </a:custGeom>
          <a:blipFill>
            <a:blip r:embed="rId4"/>
            <a:stretch>
              <a:fillRect l="0" t="0" r="0" b="0"/>
            </a:stretch>
          </a:blipFill>
        </p:spPr>
      </p:sp>
      <p:sp>
        <p:nvSpPr>
          <p:cNvPr name="TextBox 17" id="17"/>
          <p:cNvSpPr txBox="true"/>
          <p:nvPr/>
        </p:nvSpPr>
        <p:spPr>
          <a:xfrm rot="0">
            <a:off x="8984088" y="2064597"/>
            <a:ext cx="8168199" cy="984885"/>
          </a:xfrm>
          <a:prstGeom prst="rect">
            <a:avLst/>
          </a:prstGeom>
        </p:spPr>
        <p:txBody>
          <a:bodyPr anchor="t" rtlCol="false" tIns="0" lIns="0" bIns="0" rIns="0">
            <a:spAutoFit/>
          </a:bodyPr>
          <a:lstStyle/>
          <a:p>
            <a:pPr algn="l">
              <a:lnSpc>
                <a:spcPts val="7560"/>
              </a:lnSpc>
            </a:pPr>
            <a:r>
              <a:rPr lang="en-US" sz="7200" b="true">
                <a:solidFill>
                  <a:srgbClr val="0E4385"/>
                </a:solidFill>
                <a:latin typeface="Inter Bold"/>
                <a:ea typeface="Inter Bold"/>
                <a:cs typeface="Inter Bold"/>
                <a:sym typeface="Inter Bold"/>
              </a:rPr>
              <a:t>OBJECTIVE</a:t>
            </a:r>
          </a:p>
        </p:txBody>
      </p:sp>
      <p:sp>
        <p:nvSpPr>
          <p:cNvPr name="TextBox 18" id="18"/>
          <p:cNvSpPr txBox="true"/>
          <p:nvPr/>
        </p:nvSpPr>
        <p:spPr>
          <a:xfrm rot="0">
            <a:off x="9091167" y="3159744"/>
            <a:ext cx="8168133" cy="5965857"/>
          </a:xfrm>
          <a:prstGeom prst="rect">
            <a:avLst/>
          </a:prstGeom>
        </p:spPr>
        <p:txBody>
          <a:bodyPr anchor="t" rtlCol="false" tIns="0" lIns="0" bIns="0" rIns="0">
            <a:spAutoFit/>
          </a:bodyPr>
          <a:lstStyle/>
          <a:p>
            <a:pPr algn="just">
              <a:lnSpc>
                <a:spcPts val="3220"/>
              </a:lnSpc>
            </a:pPr>
          </a:p>
          <a:p>
            <a:pPr algn="just">
              <a:lnSpc>
                <a:spcPts val="3220"/>
              </a:lnSpc>
            </a:pPr>
            <a:r>
              <a:rPr lang="en-US" sz="1829" spc="73">
                <a:solidFill>
                  <a:srgbClr val="004AAD"/>
                </a:solidFill>
                <a:latin typeface="Open Sans"/>
                <a:ea typeface="Open Sans"/>
                <a:cs typeface="Open Sans"/>
                <a:sym typeface="Open Sans"/>
              </a:rPr>
              <a:t>The primary objective of this project is to develop a sophisticated predictive model tailored to the stock market, leveraging advanced machine learning technologies such as XGBoost, GRU, and neural networks. This model aims to enhance decision-making for investors, financial analysts, and portfolio managers by providing accurate, real-time stock price forecasts. By surpassing traditional forecasting methods, the project not only seeks to optimize investment strategies and risk management but also contributes to economic research by demonstrating the efficacy of cutting-edge algorithms in financial markets. Ultimately, this initiative will offer invaluable insights and tools to those engaged in Japan’s dynamic financial landscape, supporting more informed and strategic financial planning.</a:t>
            </a:r>
          </a:p>
          <a:p>
            <a:pPr algn="just" marL="0" indent="0" lvl="0">
              <a:lnSpc>
                <a:spcPts val="322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270195" y="0"/>
            <a:ext cx="5017805" cy="10287000"/>
            <a:chOff x="0" y="0"/>
            <a:chExt cx="1321562" cy="2709333"/>
          </a:xfrm>
        </p:grpSpPr>
        <p:sp>
          <p:nvSpPr>
            <p:cNvPr name="Freeform 3" id="3"/>
            <p:cNvSpPr/>
            <p:nvPr/>
          </p:nvSpPr>
          <p:spPr>
            <a:xfrm flipH="false" flipV="false" rot="0">
              <a:off x="0" y="0"/>
              <a:ext cx="1321562" cy="2709333"/>
            </a:xfrm>
            <a:custGeom>
              <a:avLst/>
              <a:gdLst/>
              <a:ahLst/>
              <a:cxnLst/>
              <a:rect r="r" b="b" t="t" l="l"/>
              <a:pathLst>
                <a:path h="2709333" w="1321562">
                  <a:moveTo>
                    <a:pt x="0" y="0"/>
                  </a:moveTo>
                  <a:lnTo>
                    <a:pt x="1321562" y="0"/>
                  </a:lnTo>
                  <a:lnTo>
                    <a:pt x="1321562" y="2709333"/>
                  </a:lnTo>
                  <a:lnTo>
                    <a:pt x="0" y="2709333"/>
                  </a:lnTo>
                  <a:close/>
                </a:path>
              </a:pathLst>
            </a:custGeom>
            <a:solidFill>
              <a:srgbClr val="1C3B66"/>
            </a:solidFill>
          </p:spPr>
        </p:sp>
        <p:sp>
          <p:nvSpPr>
            <p:cNvPr name="TextBox 4" id="4"/>
            <p:cNvSpPr txBox="true"/>
            <p:nvPr/>
          </p:nvSpPr>
          <p:spPr>
            <a:xfrm>
              <a:off x="0" y="-47625"/>
              <a:ext cx="1321562"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7259300" y="9151339"/>
            <a:ext cx="1028700" cy="1135661"/>
            <a:chOff x="0" y="0"/>
            <a:chExt cx="270933" cy="299104"/>
          </a:xfrm>
        </p:grpSpPr>
        <p:sp>
          <p:nvSpPr>
            <p:cNvPr name="Freeform 6" id="6"/>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79A1B8"/>
            </a:solidFill>
          </p:spPr>
        </p:sp>
        <p:sp>
          <p:nvSpPr>
            <p:cNvPr name="TextBox 7" id="7"/>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8" id="8"/>
          <p:cNvGrpSpPr/>
          <p:nvPr/>
        </p:nvGrpSpPr>
        <p:grpSpPr>
          <a:xfrm rot="0">
            <a:off x="10866642" y="0"/>
            <a:ext cx="1028700" cy="1135661"/>
            <a:chOff x="0" y="0"/>
            <a:chExt cx="270933" cy="299104"/>
          </a:xfrm>
        </p:grpSpPr>
        <p:sp>
          <p:nvSpPr>
            <p:cNvPr name="Freeform 9" id="9"/>
            <p:cNvSpPr/>
            <p:nvPr/>
          </p:nvSpPr>
          <p:spPr>
            <a:xfrm flipH="false" flipV="false" rot="0">
              <a:off x="0" y="0"/>
              <a:ext cx="270933" cy="299104"/>
            </a:xfrm>
            <a:custGeom>
              <a:avLst/>
              <a:gdLst/>
              <a:ahLst/>
              <a:cxnLst/>
              <a:rect r="r" b="b" t="t" l="l"/>
              <a:pathLst>
                <a:path h="299104" w="270933">
                  <a:moveTo>
                    <a:pt x="0" y="0"/>
                  </a:moveTo>
                  <a:lnTo>
                    <a:pt x="270933" y="0"/>
                  </a:lnTo>
                  <a:lnTo>
                    <a:pt x="270933" y="299104"/>
                  </a:lnTo>
                  <a:lnTo>
                    <a:pt x="0" y="299104"/>
                  </a:lnTo>
                  <a:close/>
                </a:path>
              </a:pathLst>
            </a:custGeom>
            <a:solidFill>
              <a:srgbClr val="EAE4D2"/>
            </a:solidFill>
          </p:spPr>
        </p:sp>
        <p:sp>
          <p:nvSpPr>
            <p:cNvPr name="TextBox 10" id="10"/>
            <p:cNvSpPr txBox="true"/>
            <p:nvPr/>
          </p:nvSpPr>
          <p:spPr>
            <a:xfrm>
              <a:off x="0" y="-47625"/>
              <a:ext cx="270933" cy="346729"/>
            </a:xfrm>
            <a:prstGeom prst="rect">
              <a:avLst/>
            </a:prstGeom>
          </p:spPr>
          <p:txBody>
            <a:bodyPr anchor="ctr" rtlCol="false" tIns="50800" lIns="50800" bIns="50800" rIns="50800"/>
            <a:lstStyle/>
            <a:p>
              <a:pPr algn="ctr">
                <a:lnSpc>
                  <a:spcPts val="2479"/>
                </a:lnSpc>
              </a:pPr>
            </a:p>
          </p:txBody>
        </p:sp>
      </p:grpSp>
      <p:grpSp>
        <p:nvGrpSpPr>
          <p:cNvPr name="Group 11" id="11"/>
          <p:cNvGrpSpPr/>
          <p:nvPr/>
        </p:nvGrpSpPr>
        <p:grpSpPr>
          <a:xfrm rot="0">
            <a:off x="11895342" y="1135661"/>
            <a:ext cx="5363958" cy="8015678"/>
            <a:chOff x="0" y="0"/>
            <a:chExt cx="7151943" cy="10687570"/>
          </a:xfrm>
        </p:grpSpPr>
        <p:pic>
          <p:nvPicPr>
            <p:cNvPr name="Picture 12" id="12"/>
            <p:cNvPicPr>
              <a:picLocks noChangeAspect="true"/>
            </p:cNvPicPr>
            <p:nvPr/>
          </p:nvPicPr>
          <p:blipFill>
            <a:blip r:embed="rId2"/>
            <a:srcRect l="28407" t="0" r="27008" b="0"/>
            <a:stretch>
              <a:fillRect/>
            </a:stretch>
          </p:blipFill>
          <p:spPr>
            <a:xfrm flipH="false" flipV="false">
              <a:off x="0" y="0"/>
              <a:ext cx="7151943" cy="10687570"/>
            </a:xfrm>
            <a:prstGeom prst="rect">
              <a:avLst/>
            </a:prstGeom>
          </p:spPr>
        </p:pic>
      </p:grpSp>
      <p:grpSp>
        <p:nvGrpSpPr>
          <p:cNvPr name="Group 13" id="13"/>
          <p:cNvGrpSpPr/>
          <p:nvPr/>
        </p:nvGrpSpPr>
        <p:grpSpPr>
          <a:xfrm rot="0">
            <a:off x="3268930" y="-1565593"/>
            <a:ext cx="5402508" cy="5402508"/>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5" id="15"/>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16" id="16"/>
          <p:cNvSpPr txBox="true"/>
          <p:nvPr/>
        </p:nvSpPr>
        <p:spPr>
          <a:xfrm rot="0">
            <a:off x="1028700" y="1133475"/>
            <a:ext cx="7158103" cy="984885"/>
          </a:xfrm>
          <a:prstGeom prst="rect">
            <a:avLst/>
          </a:prstGeom>
        </p:spPr>
        <p:txBody>
          <a:bodyPr anchor="t" rtlCol="false" tIns="0" lIns="0" bIns="0" rIns="0">
            <a:spAutoFit/>
          </a:bodyPr>
          <a:lstStyle/>
          <a:p>
            <a:pPr algn="l">
              <a:lnSpc>
                <a:spcPts val="7560"/>
              </a:lnSpc>
            </a:pPr>
            <a:r>
              <a:rPr lang="en-US" sz="7200" b="true">
                <a:solidFill>
                  <a:srgbClr val="0E4385"/>
                </a:solidFill>
                <a:latin typeface="Inter Bold"/>
                <a:ea typeface="Inter Bold"/>
                <a:cs typeface="Inter Bold"/>
                <a:sym typeface="Inter Bold"/>
              </a:rPr>
              <a:t>BACKGROUND</a:t>
            </a:r>
          </a:p>
        </p:txBody>
      </p:sp>
      <p:sp>
        <p:nvSpPr>
          <p:cNvPr name="AutoShape 17" id="17"/>
          <p:cNvSpPr/>
          <p:nvPr/>
        </p:nvSpPr>
        <p:spPr>
          <a:xfrm>
            <a:off x="1085850" y="2994092"/>
            <a:ext cx="0" cy="1442010"/>
          </a:xfrm>
          <a:prstGeom prst="line">
            <a:avLst/>
          </a:prstGeom>
          <a:ln cap="flat" w="76200">
            <a:solidFill>
              <a:srgbClr val="EAE4D2"/>
            </a:solidFill>
            <a:prstDash val="solid"/>
            <a:headEnd type="none" len="sm" w="sm"/>
            <a:tailEnd type="none" len="sm" w="sm"/>
          </a:ln>
        </p:spPr>
      </p:sp>
      <p:sp>
        <p:nvSpPr>
          <p:cNvPr name="TextBox 18" id="18"/>
          <p:cNvSpPr txBox="true"/>
          <p:nvPr/>
        </p:nvSpPr>
        <p:spPr>
          <a:xfrm rot="0">
            <a:off x="1162163" y="2283071"/>
            <a:ext cx="10218830" cy="5417946"/>
          </a:xfrm>
          <a:prstGeom prst="rect">
            <a:avLst/>
          </a:prstGeom>
        </p:spPr>
        <p:txBody>
          <a:bodyPr anchor="t" rtlCol="false" tIns="0" lIns="0" bIns="0" rIns="0">
            <a:spAutoFit/>
          </a:bodyPr>
          <a:lstStyle/>
          <a:p>
            <a:pPr algn="just" marL="410213" indent="-205106" lvl="1">
              <a:lnSpc>
                <a:spcPts val="3344"/>
              </a:lnSpc>
              <a:buFont typeface="Arial"/>
              <a:buChar char="•"/>
            </a:pPr>
            <a:r>
              <a:rPr lang="en-US" b="true" sz="1900" spc="76">
                <a:solidFill>
                  <a:srgbClr val="1483C8"/>
                </a:solidFill>
                <a:latin typeface="Open Sans Bold"/>
                <a:ea typeface="Open Sans Bold"/>
                <a:cs typeface="Open Sans Bold"/>
                <a:sym typeface="Open Sans Bold"/>
              </a:rPr>
              <a:t>Importance of Prediction: Accurate stock price predictions are vital for risk management and investment strategy optimization in financial markets. In the world's third-largest economy, Japan, the stock market is an integral component of economic activity. Accurate predictions of stock prices are vital for both domestic and international investors who engage with entities like the Tokyo Stock Exchange.</a:t>
            </a:r>
          </a:p>
          <a:p>
            <a:pPr algn="just" marL="410213" indent="-205106" lvl="1">
              <a:lnSpc>
                <a:spcPts val="3344"/>
              </a:lnSpc>
              <a:buFont typeface="Arial"/>
              <a:buChar char="•"/>
            </a:pPr>
            <a:r>
              <a:rPr lang="en-US" b="true" sz="1900" spc="76">
                <a:solidFill>
                  <a:srgbClr val="1483C8"/>
                </a:solidFill>
                <a:latin typeface="Open Sans Bold"/>
                <a:ea typeface="Open Sans Bold"/>
                <a:cs typeface="Open Sans Bold"/>
                <a:sym typeface="Open Sans Bold"/>
              </a:rPr>
              <a:t>Challenges in Stock Price Prediction: The main challenges include dealing with the inherent volatility of the stock markets, the influence of unforeseen global events, and the complex interactions between various economic indicators. Predicting stock prices in Japan presents unique challenges due to the distinct characteristics of its market, which include the influence of governmental policy changes, rapid technological advancements, and significant external trade impacts.</a:t>
            </a:r>
          </a:p>
        </p:txBody>
      </p:sp>
      <p:grpSp>
        <p:nvGrpSpPr>
          <p:cNvPr name="Group 19" id="19"/>
          <p:cNvGrpSpPr/>
          <p:nvPr/>
        </p:nvGrpSpPr>
        <p:grpSpPr>
          <a:xfrm rot="0">
            <a:off x="10196488" y="1215940"/>
            <a:ext cx="715180" cy="715180"/>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C3B66"/>
              </a:solidFill>
              <a:prstDash val="solid"/>
              <a:miter/>
            </a:ln>
          </p:spPr>
        </p:sp>
        <p:sp>
          <p:nvSpPr>
            <p:cNvPr name="TextBox 21" id="21"/>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4826203"/>
            <a:ext cx="18288000" cy="5460797"/>
            <a:chOff x="0" y="0"/>
            <a:chExt cx="4816593" cy="1438235"/>
          </a:xfrm>
        </p:grpSpPr>
        <p:sp>
          <p:nvSpPr>
            <p:cNvPr name="Freeform 3" id="3"/>
            <p:cNvSpPr/>
            <p:nvPr/>
          </p:nvSpPr>
          <p:spPr>
            <a:xfrm flipH="false" flipV="false" rot="0">
              <a:off x="0" y="0"/>
              <a:ext cx="4816592" cy="1438234"/>
            </a:xfrm>
            <a:custGeom>
              <a:avLst/>
              <a:gdLst/>
              <a:ahLst/>
              <a:cxnLst/>
              <a:rect r="r" b="b" t="t" l="l"/>
              <a:pathLst>
                <a:path h="1438234" w="4816592">
                  <a:moveTo>
                    <a:pt x="0" y="0"/>
                  </a:moveTo>
                  <a:lnTo>
                    <a:pt x="4816592" y="0"/>
                  </a:lnTo>
                  <a:lnTo>
                    <a:pt x="4816592" y="1438234"/>
                  </a:lnTo>
                  <a:lnTo>
                    <a:pt x="0" y="1438234"/>
                  </a:lnTo>
                  <a:close/>
                </a:path>
              </a:pathLst>
            </a:custGeom>
            <a:solidFill>
              <a:srgbClr val="1C3B66"/>
            </a:solidFill>
          </p:spPr>
        </p:sp>
        <p:sp>
          <p:nvSpPr>
            <p:cNvPr name="TextBox 4" id="4"/>
            <p:cNvSpPr txBox="true"/>
            <p:nvPr/>
          </p:nvSpPr>
          <p:spPr>
            <a:xfrm>
              <a:off x="0" y="-47625"/>
              <a:ext cx="4816593" cy="1485860"/>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5853048" y="-912528"/>
            <a:ext cx="3803190" cy="380319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8" id="8"/>
          <p:cNvSpPr txBox="true"/>
          <p:nvPr/>
        </p:nvSpPr>
        <p:spPr>
          <a:xfrm rot="0">
            <a:off x="599155" y="378346"/>
            <a:ext cx="16090739" cy="971550"/>
          </a:xfrm>
          <a:prstGeom prst="rect">
            <a:avLst/>
          </a:prstGeom>
        </p:spPr>
        <p:txBody>
          <a:bodyPr anchor="t" rtlCol="false" tIns="0" lIns="0" bIns="0" rIns="0">
            <a:spAutoFit/>
          </a:bodyPr>
          <a:lstStyle/>
          <a:p>
            <a:pPr algn="l">
              <a:lnSpc>
                <a:spcPts val="7350"/>
              </a:lnSpc>
            </a:pPr>
            <a:r>
              <a:rPr lang="en-US" sz="7000" b="true">
                <a:solidFill>
                  <a:srgbClr val="0E4385"/>
                </a:solidFill>
                <a:latin typeface="Inter Bold"/>
                <a:ea typeface="Inter Bold"/>
                <a:cs typeface="Inter Bold"/>
                <a:sym typeface="Inter Bold"/>
              </a:rPr>
              <a:t>EXPLORATORY DATA ANALYSIS</a:t>
            </a:r>
          </a:p>
        </p:txBody>
      </p:sp>
      <p:sp>
        <p:nvSpPr>
          <p:cNvPr name="TextBox 9" id="9"/>
          <p:cNvSpPr txBox="true"/>
          <p:nvPr/>
        </p:nvSpPr>
        <p:spPr>
          <a:xfrm rot="0">
            <a:off x="599155" y="1458481"/>
            <a:ext cx="16581088" cy="2484374"/>
          </a:xfrm>
          <a:prstGeom prst="rect">
            <a:avLst/>
          </a:prstGeom>
        </p:spPr>
        <p:txBody>
          <a:bodyPr anchor="t" rtlCol="false" tIns="0" lIns="0" bIns="0" rIns="0">
            <a:spAutoFit/>
          </a:bodyPr>
          <a:lstStyle/>
          <a:p>
            <a:pPr algn="just" marL="496571" indent="-248285" lvl="1">
              <a:lnSpc>
                <a:spcPts val="4048"/>
              </a:lnSpc>
              <a:buFont typeface="Arial"/>
              <a:buChar char="•"/>
            </a:pPr>
            <a:r>
              <a:rPr lang="en-US" sz="2300" spc="92">
                <a:solidFill>
                  <a:srgbClr val="1483C8"/>
                </a:solidFill>
                <a:latin typeface="Open Sans"/>
                <a:ea typeface="Open Sans"/>
                <a:cs typeface="Open Sans"/>
                <a:sym typeface="Open Sans"/>
              </a:rPr>
              <a:t>The dataset for this project comprises detailed historical NTT stock price data from the Tokyo Stock Exchange, reflecting the trading activity over the past decade. It includes daily trading metrics such as </a:t>
            </a:r>
            <a:r>
              <a:rPr lang="en-US" b="true" sz="2300" spc="92">
                <a:solidFill>
                  <a:srgbClr val="1483C8"/>
                </a:solidFill>
                <a:latin typeface="Open Sans Bold"/>
                <a:ea typeface="Open Sans Bold"/>
                <a:cs typeface="Open Sans Bold"/>
                <a:sym typeface="Open Sans Bold"/>
              </a:rPr>
              <a:t>opening prices, closing prices, highs, lows, and trading volumes for a selected range of stocks.</a:t>
            </a:r>
            <a:r>
              <a:rPr lang="en-US" sz="2300" spc="92">
                <a:solidFill>
                  <a:srgbClr val="1483C8"/>
                </a:solidFill>
                <a:latin typeface="Open Sans"/>
                <a:ea typeface="Open Sans"/>
                <a:cs typeface="Open Sans"/>
                <a:sym typeface="Open Sans"/>
              </a:rPr>
              <a:t> </a:t>
            </a:r>
          </a:p>
          <a:p>
            <a:pPr algn="just" marL="496571" indent="-248285" lvl="1">
              <a:lnSpc>
                <a:spcPts val="4048"/>
              </a:lnSpc>
              <a:buFont typeface="Arial"/>
              <a:buChar char="•"/>
            </a:pPr>
            <a:r>
              <a:rPr lang="en-US" sz="2300" spc="92">
                <a:solidFill>
                  <a:srgbClr val="1483C8"/>
                </a:solidFill>
                <a:latin typeface="Open Sans"/>
                <a:ea typeface="Open Sans"/>
                <a:cs typeface="Open Sans"/>
                <a:sym typeface="Open Sans"/>
              </a:rPr>
              <a:t>This data captures a broad spectrum of market behaviors and is instrumental in analyzing trends and patterns inherent in Japan's financial market.</a:t>
            </a:r>
          </a:p>
        </p:txBody>
      </p:sp>
      <p:sp>
        <p:nvSpPr>
          <p:cNvPr name="TextBox 10" id="10"/>
          <p:cNvSpPr txBox="true"/>
          <p:nvPr/>
        </p:nvSpPr>
        <p:spPr>
          <a:xfrm rot="0">
            <a:off x="599155" y="5019675"/>
            <a:ext cx="16660145" cy="2989199"/>
          </a:xfrm>
          <a:prstGeom prst="rect">
            <a:avLst/>
          </a:prstGeom>
        </p:spPr>
        <p:txBody>
          <a:bodyPr anchor="t" rtlCol="false" tIns="0" lIns="0" bIns="0" rIns="0">
            <a:spAutoFit/>
          </a:bodyPr>
          <a:lstStyle/>
          <a:p>
            <a:pPr algn="just" marL="496571" indent="-248285" lvl="1">
              <a:lnSpc>
                <a:spcPts val="4048"/>
              </a:lnSpc>
              <a:buFont typeface="Arial"/>
              <a:buChar char="•"/>
            </a:pPr>
            <a:r>
              <a:rPr lang="en-US" b="true" sz="2300" spc="92">
                <a:solidFill>
                  <a:srgbClr val="FFFFFF"/>
                </a:solidFill>
                <a:latin typeface="Open Sans Bold"/>
                <a:ea typeface="Open Sans Bold"/>
                <a:cs typeface="Open Sans Bold"/>
                <a:sym typeface="Open Sans Bold"/>
              </a:rPr>
              <a:t>Initial Data Exploration:</a:t>
            </a:r>
            <a:r>
              <a:rPr lang="en-US" sz="2300" spc="92">
                <a:solidFill>
                  <a:srgbClr val="FFFFFF"/>
                </a:solidFill>
                <a:latin typeface="Open Sans"/>
                <a:ea typeface="Open Sans"/>
                <a:cs typeface="Open Sans"/>
                <a:sym typeface="Open Sans"/>
              </a:rPr>
              <a:t> We began the EDA by assessing the basic statistics of the dataset, including means, medians, ranges, and missing value counts. This helped us understand the general characteristics and the data quality.</a:t>
            </a:r>
          </a:p>
          <a:p>
            <a:pPr algn="just" marL="496571" indent="-248285" lvl="1">
              <a:lnSpc>
                <a:spcPts val="4048"/>
              </a:lnSpc>
              <a:buFont typeface="Arial"/>
              <a:buChar char="•"/>
            </a:pPr>
            <a:r>
              <a:rPr lang="en-US" b="true" sz="2300" spc="92">
                <a:solidFill>
                  <a:srgbClr val="FFFFFF"/>
                </a:solidFill>
                <a:latin typeface="Open Sans Bold"/>
                <a:ea typeface="Open Sans Bold"/>
                <a:cs typeface="Open Sans Bold"/>
                <a:sym typeface="Open Sans Bold"/>
              </a:rPr>
              <a:t>Trend Analysis:</a:t>
            </a:r>
            <a:r>
              <a:rPr lang="en-US" sz="2300" spc="92">
                <a:solidFill>
                  <a:srgbClr val="FFFFFF"/>
                </a:solidFill>
                <a:latin typeface="Open Sans"/>
                <a:ea typeface="Open Sans"/>
                <a:cs typeface="Open Sans"/>
                <a:sym typeface="Open Sans"/>
              </a:rPr>
              <a:t> We plotted time series graphs for various stocks to visually inspect trends, seasonal patterns, and volatility. This allowed us to identify cyclic behavior and potential anomalies in stock price movements.</a:t>
            </a:r>
          </a:p>
        </p:txBody>
      </p:sp>
      <p:grpSp>
        <p:nvGrpSpPr>
          <p:cNvPr name="Group 11" id="11"/>
          <p:cNvGrpSpPr/>
          <p:nvPr/>
        </p:nvGrpSpPr>
        <p:grpSpPr>
          <a:xfrm rot="0">
            <a:off x="0" y="9503475"/>
            <a:ext cx="832560" cy="783525"/>
            <a:chOff x="0" y="0"/>
            <a:chExt cx="219275" cy="206361"/>
          </a:xfrm>
        </p:grpSpPr>
        <p:sp>
          <p:nvSpPr>
            <p:cNvPr name="Freeform 12" id="12"/>
            <p:cNvSpPr/>
            <p:nvPr/>
          </p:nvSpPr>
          <p:spPr>
            <a:xfrm flipH="false" flipV="false" rot="0">
              <a:off x="0" y="0"/>
              <a:ext cx="219275" cy="206361"/>
            </a:xfrm>
            <a:custGeom>
              <a:avLst/>
              <a:gdLst/>
              <a:ahLst/>
              <a:cxnLst/>
              <a:rect r="r" b="b" t="t" l="l"/>
              <a:pathLst>
                <a:path h="206361" w="219275">
                  <a:moveTo>
                    <a:pt x="0" y="0"/>
                  </a:moveTo>
                  <a:lnTo>
                    <a:pt x="219275" y="0"/>
                  </a:lnTo>
                  <a:lnTo>
                    <a:pt x="219275" y="206361"/>
                  </a:lnTo>
                  <a:lnTo>
                    <a:pt x="0" y="206361"/>
                  </a:lnTo>
                  <a:close/>
                </a:path>
              </a:pathLst>
            </a:custGeom>
            <a:solidFill>
              <a:srgbClr val="EAE4D2"/>
            </a:solidFill>
          </p:spPr>
        </p:sp>
        <p:sp>
          <p:nvSpPr>
            <p:cNvPr name="TextBox 13" id="13"/>
            <p:cNvSpPr txBox="true"/>
            <p:nvPr/>
          </p:nvSpPr>
          <p:spPr>
            <a:xfrm>
              <a:off x="0" y="-47625"/>
              <a:ext cx="219275" cy="253986"/>
            </a:xfrm>
            <a:prstGeom prst="rect">
              <a:avLst/>
            </a:prstGeom>
          </p:spPr>
          <p:txBody>
            <a:bodyPr anchor="ctr" rtlCol="false" tIns="50800" lIns="50800" bIns="50800" rIns="50800"/>
            <a:lstStyle/>
            <a:p>
              <a:pPr algn="ctr">
                <a:lnSpc>
                  <a:spcPts val="2479"/>
                </a:lnSpc>
              </a:pPr>
            </a:p>
          </p:txBody>
        </p:sp>
      </p:gr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4826203"/>
            <a:ext cx="18288000" cy="5460797"/>
            <a:chOff x="0" y="0"/>
            <a:chExt cx="4816593" cy="1438235"/>
          </a:xfrm>
        </p:grpSpPr>
        <p:sp>
          <p:nvSpPr>
            <p:cNvPr name="Freeform 3" id="3"/>
            <p:cNvSpPr/>
            <p:nvPr/>
          </p:nvSpPr>
          <p:spPr>
            <a:xfrm flipH="false" flipV="false" rot="0">
              <a:off x="0" y="0"/>
              <a:ext cx="4816592" cy="1438234"/>
            </a:xfrm>
            <a:custGeom>
              <a:avLst/>
              <a:gdLst/>
              <a:ahLst/>
              <a:cxnLst/>
              <a:rect r="r" b="b" t="t" l="l"/>
              <a:pathLst>
                <a:path h="1438234" w="4816592">
                  <a:moveTo>
                    <a:pt x="0" y="0"/>
                  </a:moveTo>
                  <a:lnTo>
                    <a:pt x="4816592" y="0"/>
                  </a:lnTo>
                  <a:lnTo>
                    <a:pt x="4816592" y="1438234"/>
                  </a:lnTo>
                  <a:lnTo>
                    <a:pt x="0" y="1438234"/>
                  </a:lnTo>
                  <a:close/>
                </a:path>
              </a:pathLst>
            </a:custGeom>
            <a:solidFill>
              <a:srgbClr val="1C3B66"/>
            </a:solidFill>
          </p:spPr>
        </p:sp>
        <p:sp>
          <p:nvSpPr>
            <p:cNvPr name="TextBox 4" id="4"/>
            <p:cNvSpPr txBox="true"/>
            <p:nvPr/>
          </p:nvSpPr>
          <p:spPr>
            <a:xfrm>
              <a:off x="0" y="-47625"/>
              <a:ext cx="4816593" cy="1485860"/>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5853048" y="-912528"/>
            <a:ext cx="3803190" cy="3803190"/>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TextBox 8" id="8"/>
          <p:cNvSpPr txBox="true"/>
          <p:nvPr/>
        </p:nvSpPr>
        <p:spPr>
          <a:xfrm rot="0">
            <a:off x="599155" y="378346"/>
            <a:ext cx="16090739" cy="971550"/>
          </a:xfrm>
          <a:prstGeom prst="rect">
            <a:avLst/>
          </a:prstGeom>
        </p:spPr>
        <p:txBody>
          <a:bodyPr anchor="t" rtlCol="false" tIns="0" lIns="0" bIns="0" rIns="0">
            <a:spAutoFit/>
          </a:bodyPr>
          <a:lstStyle/>
          <a:p>
            <a:pPr algn="l">
              <a:lnSpc>
                <a:spcPts val="7350"/>
              </a:lnSpc>
            </a:pPr>
            <a:r>
              <a:rPr lang="en-US" sz="7000" b="true">
                <a:solidFill>
                  <a:srgbClr val="0E4385"/>
                </a:solidFill>
                <a:latin typeface="Inter Bold"/>
                <a:ea typeface="Inter Bold"/>
                <a:cs typeface="Inter Bold"/>
                <a:sym typeface="Inter Bold"/>
              </a:rPr>
              <a:t>EXPLORATORY DATA ANALYSIS</a:t>
            </a:r>
          </a:p>
        </p:txBody>
      </p:sp>
      <p:sp>
        <p:nvSpPr>
          <p:cNvPr name="TextBox 9" id="9"/>
          <p:cNvSpPr txBox="true"/>
          <p:nvPr/>
        </p:nvSpPr>
        <p:spPr>
          <a:xfrm rot="0">
            <a:off x="599155" y="1458481"/>
            <a:ext cx="16581088" cy="2989199"/>
          </a:xfrm>
          <a:prstGeom prst="rect">
            <a:avLst/>
          </a:prstGeom>
        </p:spPr>
        <p:txBody>
          <a:bodyPr anchor="t" rtlCol="false" tIns="0" lIns="0" bIns="0" rIns="0">
            <a:spAutoFit/>
          </a:bodyPr>
          <a:lstStyle/>
          <a:p>
            <a:pPr algn="just" marL="496571" indent="-248285" lvl="1">
              <a:lnSpc>
                <a:spcPts val="4048"/>
              </a:lnSpc>
              <a:buFont typeface="Arial"/>
              <a:buChar char="•"/>
            </a:pPr>
            <a:r>
              <a:rPr lang="en-US" b="true" sz="2300" spc="92">
                <a:solidFill>
                  <a:srgbClr val="1483C8"/>
                </a:solidFill>
                <a:latin typeface="Open Sans Bold"/>
                <a:ea typeface="Open Sans Bold"/>
                <a:cs typeface="Open Sans Bold"/>
                <a:sym typeface="Open Sans Bold"/>
              </a:rPr>
              <a:t>Volatility Analysis:</a:t>
            </a:r>
            <a:r>
              <a:rPr lang="en-US" sz="2300" spc="92">
                <a:solidFill>
                  <a:srgbClr val="1483C8"/>
                </a:solidFill>
                <a:latin typeface="Open Sans"/>
                <a:ea typeface="Open Sans"/>
                <a:cs typeface="Open Sans"/>
                <a:sym typeface="Open Sans"/>
              </a:rPr>
              <a:t> We calculated the daily percentage changes for stocks, which helped us gauge the volatility and identify days with extreme fluctuations, which are crucial for risk assessment and predictive modeling.</a:t>
            </a:r>
          </a:p>
          <a:p>
            <a:pPr algn="just" marL="496571" indent="-248285" lvl="1">
              <a:lnSpc>
                <a:spcPts val="4048"/>
              </a:lnSpc>
              <a:buFont typeface="Arial"/>
              <a:buChar char="•"/>
            </a:pPr>
            <a:r>
              <a:rPr lang="en-US" b="true" sz="2300" spc="92">
                <a:solidFill>
                  <a:srgbClr val="1483C8"/>
                </a:solidFill>
                <a:latin typeface="Open Sans Bold"/>
                <a:ea typeface="Open Sans Bold"/>
                <a:cs typeface="Open Sans Bold"/>
                <a:sym typeface="Open Sans Bold"/>
              </a:rPr>
              <a:t>Correlation Analysis:</a:t>
            </a:r>
            <a:r>
              <a:rPr lang="en-US" sz="2300" spc="92">
                <a:solidFill>
                  <a:srgbClr val="1483C8"/>
                </a:solidFill>
                <a:latin typeface="Open Sans"/>
                <a:ea typeface="Open Sans"/>
                <a:cs typeface="Open Sans"/>
                <a:sym typeface="Open Sans"/>
              </a:rPr>
              <a:t> We examined the correlations between different stocks and between various trading metrics (like opening and closing prices). This helped in understanding the relationships within the data, which is vital for feature selection in predictive modeling.</a:t>
            </a:r>
          </a:p>
        </p:txBody>
      </p:sp>
      <p:sp>
        <p:nvSpPr>
          <p:cNvPr name="TextBox 10" id="10"/>
          <p:cNvSpPr txBox="true"/>
          <p:nvPr/>
        </p:nvSpPr>
        <p:spPr>
          <a:xfrm rot="0">
            <a:off x="559627" y="5117745"/>
            <a:ext cx="16660145" cy="3998849"/>
          </a:xfrm>
          <a:prstGeom prst="rect">
            <a:avLst/>
          </a:prstGeom>
        </p:spPr>
        <p:txBody>
          <a:bodyPr anchor="t" rtlCol="false" tIns="0" lIns="0" bIns="0" rIns="0">
            <a:spAutoFit/>
          </a:bodyPr>
          <a:lstStyle/>
          <a:p>
            <a:pPr algn="just" marL="496571" indent="-248285" lvl="1">
              <a:lnSpc>
                <a:spcPts val="4048"/>
              </a:lnSpc>
              <a:buFont typeface="Arial"/>
              <a:buChar char="•"/>
            </a:pPr>
            <a:r>
              <a:rPr lang="en-US" b="true" sz="2300" spc="92">
                <a:solidFill>
                  <a:srgbClr val="FFFFFF"/>
                </a:solidFill>
                <a:latin typeface="Open Sans Bold"/>
                <a:ea typeface="Open Sans Bold"/>
                <a:cs typeface="Open Sans Bold"/>
                <a:sym typeface="Open Sans Bold"/>
              </a:rPr>
              <a:t>Feature Engineering: </a:t>
            </a:r>
            <a:r>
              <a:rPr lang="en-US" sz="2300" spc="92">
                <a:solidFill>
                  <a:srgbClr val="FFFFFF"/>
                </a:solidFill>
                <a:latin typeface="Open Sans"/>
                <a:ea typeface="Open Sans"/>
                <a:cs typeface="Open Sans"/>
                <a:sym typeface="Open Sans"/>
              </a:rPr>
              <a:t>Based on insights gained from the EDA, we engineered new features such as </a:t>
            </a:r>
            <a:r>
              <a:rPr lang="en-US" b="true" sz="2300" spc="92" u="sng">
                <a:solidFill>
                  <a:srgbClr val="FFFFFF"/>
                </a:solidFill>
                <a:latin typeface="Open Sans Bold"/>
                <a:ea typeface="Open Sans Bold"/>
                <a:cs typeface="Open Sans Bold"/>
                <a:sym typeface="Open Sans Bold"/>
              </a:rPr>
              <a:t>moving averages and lagged variables.</a:t>
            </a:r>
            <a:r>
              <a:rPr lang="en-US" sz="2300" spc="92">
                <a:solidFill>
                  <a:srgbClr val="FFFFFF"/>
                </a:solidFill>
                <a:latin typeface="Open Sans"/>
                <a:ea typeface="Open Sans"/>
                <a:cs typeface="Open Sans"/>
                <a:sym typeface="Open Sans"/>
              </a:rPr>
              <a:t> These features are designed to capture temporal dependencies and trends that are not immediately apparent from raw data.</a:t>
            </a:r>
          </a:p>
          <a:p>
            <a:pPr algn="just" marL="496571" indent="-248285" lvl="1">
              <a:lnSpc>
                <a:spcPts val="4048"/>
              </a:lnSpc>
              <a:buFont typeface="Arial"/>
              <a:buChar char="•"/>
            </a:pPr>
            <a:r>
              <a:rPr lang="en-US" b="true" sz="2300" spc="92">
                <a:solidFill>
                  <a:srgbClr val="FFFFFF"/>
                </a:solidFill>
                <a:latin typeface="Open Sans Bold"/>
                <a:ea typeface="Open Sans Bold"/>
                <a:cs typeface="Open Sans Bold"/>
                <a:sym typeface="Open Sans Bold"/>
              </a:rPr>
              <a:t>Trend Analysis:</a:t>
            </a:r>
            <a:r>
              <a:rPr lang="en-US" sz="2300" spc="92">
                <a:solidFill>
                  <a:srgbClr val="FFFFFF"/>
                </a:solidFill>
                <a:latin typeface="Open Sans"/>
                <a:ea typeface="Open Sans"/>
                <a:cs typeface="Open Sans"/>
                <a:sym typeface="Open Sans"/>
              </a:rPr>
              <a:t> We plotted time series graphs for various stocks to visually inspect trends, seasonal patterns, and volatility. This allowed us to identify cyclic behavior and potential anomalies in stock price movements.</a:t>
            </a:r>
          </a:p>
          <a:p>
            <a:pPr algn="just" marL="496571" indent="-248285" lvl="1">
              <a:lnSpc>
                <a:spcPts val="4048"/>
              </a:lnSpc>
              <a:buFont typeface="Arial"/>
              <a:buChar char="•"/>
            </a:pPr>
            <a:r>
              <a:rPr lang="en-US" sz="2300" spc="92">
                <a:solidFill>
                  <a:srgbClr val="FFFFFF"/>
                </a:solidFill>
                <a:latin typeface="Open Sans"/>
                <a:ea typeface="Open Sans"/>
                <a:cs typeface="Open Sans"/>
                <a:sym typeface="Open Sans"/>
              </a:rPr>
              <a:t>Given the range of values in trading volumes and prices, we applied normalization techniques to scale the features, aiding in more stable and faster convergence during the machine learning phase.</a:t>
            </a:r>
          </a:p>
        </p:txBody>
      </p:sp>
      <p:grpSp>
        <p:nvGrpSpPr>
          <p:cNvPr name="Group 11" id="11"/>
          <p:cNvGrpSpPr/>
          <p:nvPr/>
        </p:nvGrpSpPr>
        <p:grpSpPr>
          <a:xfrm rot="0">
            <a:off x="0" y="9503475"/>
            <a:ext cx="832560" cy="783525"/>
            <a:chOff x="0" y="0"/>
            <a:chExt cx="219275" cy="206361"/>
          </a:xfrm>
        </p:grpSpPr>
        <p:sp>
          <p:nvSpPr>
            <p:cNvPr name="Freeform 12" id="12"/>
            <p:cNvSpPr/>
            <p:nvPr/>
          </p:nvSpPr>
          <p:spPr>
            <a:xfrm flipH="false" flipV="false" rot="0">
              <a:off x="0" y="0"/>
              <a:ext cx="219275" cy="206361"/>
            </a:xfrm>
            <a:custGeom>
              <a:avLst/>
              <a:gdLst/>
              <a:ahLst/>
              <a:cxnLst/>
              <a:rect r="r" b="b" t="t" l="l"/>
              <a:pathLst>
                <a:path h="206361" w="219275">
                  <a:moveTo>
                    <a:pt x="0" y="0"/>
                  </a:moveTo>
                  <a:lnTo>
                    <a:pt x="219275" y="0"/>
                  </a:lnTo>
                  <a:lnTo>
                    <a:pt x="219275" y="206361"/>
                  </a:lnTo>
                  <a:lnTo>
                    <a:pt x="0" y="206361"/>
                  </a:lnTo>
                  <a:close/>
                </a:path>
              </a:pathLst>
            </a:custGeom>
            <a:solidFill>
              <a:srgbClr val="79A1B8"/>
            </a:solidFill>
          </p:spPr>
        </p:sp>
        <p:sp>
          <p:nvSpPr>
            <p:cNvPr name="TextBox 13" id="13"/>
            <p:cNvSpPr txBox="true"/>
            <p:nvPr/>
          </p:nvSpPr>
          <p:spPr>
            <a:xfrm>
              <a:off x="0" y="-47625"/>
              <a:ext cx="219275" cy="253986"/>
            </a:xfrm>
            <a:prstGeom prst="rect">
              <a:avLst/>
            </a:prstGeom>
          </p:spPr>
          <p:txBody>
            <a:bodyPr anchor="ctr" rtlCol="false" tIns="50800" lIns="50800" bIns="50800" rIns="50800"/>
            <a:lstStyle/>
            <a:p>
              <a:pPr algn="ctr">
                <a:lnSpc>
                  <a:spcPts val="247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457494"/>
            <a:ext cx="18288000" cy="1495425"/>
            <a:chOff x="0" y="0"/>
            <a:chExt cx="4816593" cy="393857"/>
          </a:xfrm>
        </p:grpSpPr>
        <p:sp>
          <p:nvSpPr>
            <p:cNvPr name="Freeform 3" id="3"/>
            <p:cNvSpPr/>
            <p:nvPr/>
          </p:nvSpPr>
          <p:spPr>
            <a:xfrm flipH="false" flipV="false" rot="0">
              <a:off x="0" y="0"/>
              <a:ext cx="4816592" cy="393857"/>
            </a:xfrm>
            <a:custGeom>
              <a:avLst/>
              <a:gdLst/>
              <a:ahLst/>
              <a:cxnLst/>
              <a:rect r="r" b="b" t="t" l="l"/>
              <a:pathLst>
                <a:path h="393857" w="4816592">
                  <a:moveTo>
                    <a:pt x="0" y="0"/>
                  </a:moveTo>
                  <a:lnTo>
                    <a:pt x="4816592" y="0"/>
                  </a:lnTo>
                  <a:lnTo>
                    <a:pt x="4816592" y="393857"/>
                  </a:lnTo>
                  <a:lnTo>
                    <a:pt x="0" y="393857"/>
                  </a:lnTo>
                  <a:close/>
                </a:path>
              </a:pathLst>
            </a:custGeom>
            <a:solidFill>
              <a:srgbClr val="1C3B66"/>
            </a:solidFill>
          </p:spPr>
        </p:sp>
        <p:sp>
          <p:nvSpPr>
            <p:cNvPr name="TextBox 4" id="4"/>
            <p:cNvSpPr txBox="true"/>
            <p:nvPr/>
          </p:nvSpPr>
          <p:spPr>
            <a:xfrm>
              <a:off x="0" y="-47625"/>
              <a:ext cx="4816593" cy="441482"/>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15357705" y="7637029"/>
            <a:ext cx="4136867" cy="4136867"/>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7" id="7"/>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sp>
        <p:nvSpPr>
          <p:cNvPr name="Freeform 8" id="8"/>
          <p:cNvSpPr/>
          <p:nvPr/>
        </p:nvSpPr>
        <p:spPr>
          <a:xfrm flipH="false" flipV="false" rot="0">
            <a:off x="663214" y="2809313"/>
            <a:ext cx="7505452" cy="4071708"/>
          </a:xfrm>
          <a:custGeom>
            <a:avLst/>
            <a:gdLst/>
            <a:ahLst/>
            <a:cxnLst/>
            <a:rect r="r" b="b" t="t" l="l"/>
            <a:pathLst>
              <a:path h="4071708" w="7505452">
                <a:moveTo>
                  <a:pt x="0" y="0"/>
                </a:moveTo>
                <a:lnTo>
                  <a:pt x="7505452" y="0"/>
                </a:lnTo>
                <a:lnTo>
                  <a:pt x="7505452" y="4071708"/>
                </a:lnTo>
                <a:lnTo>
                  <a:pt x="0" y="4071708"/>
                </a:lnTo>
                <a:lnTo>
                  <a:pt x="0" y="0"/>
                </a:lnTo>
                <a:close/>
              </a:path>
            </a:pathLst>
          </a:custGeom>
          <a:blipFill>
            <a:blip r:embed="rId2"/>
            <a:stretch>
              <a:fillRect l="0" t="0" r="0" b="0"/>
            </a:stretch>
          </a:blipFill>
          <a:ln w="38100" cap="sq">
            <a:solidFill>
              <a:srgbClr val="000000"/>
            </a:solidFill>
            <a:prstDash val="solid"/>
            <a:miter/>
          </a:ln>
        </p:spPr>
      </p:sp>
      <p:sp>
        <p:nvSpPr>
          <p:cNvPr name="Freeform 9" id="9"/>
          <p:cNvSpPr/>
          <p:nvPr/>
        </p:nvSpPr>
        <p:spPr>
          <a:xfrm flipH="false" flipV="false" rot="0">
            <a:off x="9298990" y="2809313"/>
            <a:ext cx="8461690" cy="4071708"/>
          </a:xfrm>
          <a:custGeom>
            <a:avLst/>
            <a:gdLst/>
            <a:ahLst/>
            <a:cxnLst/>
            <a:rect r="r" b="b" t="t" l="l"/>
            <a:pathLst>
              <a:path h="4071708" w="8461690">
                <a:moveTo>
                  <a:pt x="0" y="0"/>
                </a:moveTo>
                <a:lnTo>
                  <a:pt x="8461690" y="0"/>
                </a:lnTo>
                <a:lnTo>
                  <a:pt x="8461690" y="4071708"/>
                </a:lnTo>
                <a:lnTo>
                  <a:pt x="0" y="4071708"/>
                </a:lnTo>
                <a:lnTo>
                  <a:pt x="0" y="0"/>
                </a:lnTo>
                <a:close/>
              </a:path>
            </a:pathLst>
          </a:custGeom>
          <a:blipFill>
            <a:blip r:embed="rId3"/>
            <a:stretch>
              <a:fillRect l="0" t="0" r="0" b="0"/>
            </a:stretch>
          </a:blipFill>
          <a:ln w="38100" cap="sq">
            <a:solidFill>
              <a:srgbClr val="000000"/>
            </a:solidFill>
            <a:prstDash val="solid"/>
            <a:miter/>
          </a:ln>
        </p:spPr>
      </p:sp>
      <p:sp>
        <p:nvSpPr>
          <p:cNvPr name="TextBox 10" id="10"/>
          <p:cNvSpPr txBox="true"/>
          <p:nvPr/>
        </p:nvSpPr>
        <p:spPr>
          <a:xfrm rot="0">
            <a:off x="839945" y="755626"/>
            <a:ext cx="9520891" cy="971550"/>
          </a:xfrm>
          <a:prstGeom prst="rect">
            <a:avLst/>
          </a:prstGeom>
        </p:spPr>
        <p:txBody>
          <a:bodyPr anchor="t" rtlCol="false" tIns="0" lIns="0" bIns="0" rIns="0">
            <a:spAutoFit/>
          </a:bodyPr>
          <a:lstStyle/>
          <a:p>
            <a:pPr algn="l">
              <a:lnSpc>
                <a:spcPts val="7350"/>
              </a:lnSpc>
            </a:pPr>
            <a:r>
              <a:rPr lang="en-US" sz="7000" b="true">
                <a:solidFill>
                  <a:srgbClr val="FFFFFF"/>
                </a:solidFill>
                <a:latin typeface="Inter Bold"/>
                <a:ea typeface="Inter Bold"/>
                <a:cs typeface="Inter Bold"/>
                <a:sym typeface="Inter Bold"/>
              </a:rPr>
              <a:t>STATISTICS (統計)</a:t>
            </a:r>
          </a:p>
        </p:txBody>
      </p:sp>
      <p:sp>
        <p:nvSpPr>
          <p:cNvPr name="TextBox 11" id="11"/>
          <p:cNvSpPr txBox="true"/>
          <p:nvPr/>
        </p:nvSpPr>
        <p:spPr>
          <a:xfrm rot="0">
            <a:off x="839945" y="8161421"/>
            <a:ext cx="7328721" cy="855345"/>
          </a:xfrm>
          <a:prstGeom prst="rect">
            <a:avLst/>
          </a:prstGeom>
        </p:spPr>
        <p:txBody>
          <a:bodyPr anchor="t" rtlCol="false" tIns="0" lIns="0" bIns="0" rIns="0">
            <a:spAutoFit/>
          </a:bodyPr>
          <a:lstStyle/>
          <a:p>
            <a:pPr algn="just" marL="0" indent="0" lvl="0">
              <a:lnSpc>
                <a:spcPts val="3450"/>
              </a:lnSpc>
            </a:pPr>
            <a:r>
              <a:rPr lang="en-US" sz="2300">
                <a:solidFill>
                  <a:srgbClr val="1483C8"/>
                </a:solidFill>
                <a:latin typeface="Open Sans"/>
                <a:ea typeface="Open Sans"/>
                <a:cs typeface="Open Sans"/>
                <a:sym typeface="Open Sans"/>
              </a:rPr>
              <a:t>The above graph represents the trend of closing price of each day over the time or date given</a:t>
            </a:r>
          </a:p>
        </p:txBody>
      </p:sp>
      <p:sp>
        <p:nvSpPr>
          <p:cNvPr name="TextBox 12" id="12"/>
          <p:cNvSpPr txBox="true"/>
          <p:nvPr/>
        </p:nvSpPr>
        <p:spPr>
          <a:xfrm rot="0">
            <a:off x="9461454" y="8161421"/>
            <a:ext cx="7906692" cy="855345"/>
          </a:xfrm>
          <a:prstGeom prst="rect">
            <a:avLst/>
          </a:prstGeom>
        </p:spPr>
        <p:txBody>
          <a:bodyPr anchor="t" rtlCol="false" tIns="0" lIns="0" bIns="0" rIns="0">
            <a:spAutoFit/>
          </a:bodyPr>
          <a:lstStyle/>
          <a:p>
            <a:pPr algn="just" marL="0" indent="0" lvl="0">
              <a:lnSpc>
                <a:spcPts val="3450"/>
              </a:lnSpc>
            </a:pPr>
            <a:r>
              <a:rPr lang="en-US" sz="2300">
                <a:solidFill>
                  <a:srgbClr val="1483C8"/>
                </a:solidFill>
                <a:latin typeface="Open Sans"/>
                <a:ea typeface="Open Sans"/>
                <a:cs typeface="Open Sans"/>
                <a:sym typeface="Open Sans"/>
              </a:rPr>
              <a:t>The above picture represents the statistics of the data while it contains the mean, min, standard deviation etc.</a:t>
            </a:r>
          </a:p>
        </p:txBody>
      </p:sp>
      <p:sp>
        <p:nvSpPr>
          <p:cNvPr name="TextBox 13" id="13"/>
          <p:cNvSpPr txBox="true"/>
          <p:nvPr/>
        </p:nvSpPr>
        <p:spPr>
          <a:xfrm rot="0">
            <a:off x="839945" y="7464191"/>
            <a:ext cx="7328721" cy="405765"/>
          </a:xfrm>
          <a:prstGeom prst="rect">
            <a:avLst/>
          </a:prstGeom>
        </p:spPr>
        <p:txBody>
          <a:bodyPr anchor="t" rtlCol="false" tIns="0" lIns="0" bIns="0" rIns="0">
            <a:spAutoFit/>
          </a:bodyPr>
          <a:lstStyle/>
          <a:p>
            <a:pPr algn="l">
              <a:lnSpc>
                <a:spcPts val="3359"/>
              </a:lnSpc>
            </a:pPr>
            <a:r>
              <a:rPr lang="en-US" sz="2400" b="true">
                <a:solidFill>
                  <a:srgbClr val="1483C8"/>
                </a:solidFill>
                <a:latin typeface="Inter Ultra-Bold"/>
                <a:ea typeface="Inter Ultra-Bold"/>
                <a:cs typeface="Inter Ultra-Bold"/>
                <a:sym typeface="Inter Ultra-Bold"/>
              </a:rPr>
              <a:t>Trends of closing price over time</a:t>
            </a:r>
          </a:p>
        </p:txBody>
      </p:sp>
      <p:sp>
        <p:nvSpPr>
          <p:cNvPr name="TextBox 14" id="14"/>
          <p:cNvSpPr txBox="true"/>
          <p:nvPr/>
        </p:nvSpPr>
        <p:spPr>
          <a:xfrm rot="0">
            <a:off x="9461454" y="7464191"/>
            <a:ext cx="7906692" cy="405765"/>
          </a:xfrm>
          <a:prstGeom prst="rect">
            <a:avLst/>
          </a:prstGeom>
        </p:spPr>
        <p:txBody>
          <a:bodyPr anchor="t" rtlCol="false" tIns="0" lIns="0" bIns="0" rIns="0">
            <a:spAutoFit/>
          </a:bodyPr>
          <a:lstStyle/>
          <a:p>
            <a:pPr algn="l">
              <a:lnSpc>
                <a:spcPts val="3359"/>
              </a:lnSpc>
            </a:pPr>
            <a:r>
              <a:rPr lang="en-US" sz="2400" b="true">
                <a:solidFill>
                  <a:srgbClr val="1483C8"/>
                </a:solidFill>
                <a:latin typeface="Inter Ultra-Bold"/>
                <a:ea typeface="Inter Ultra-Bold"/>
                <a:cs typeface="Inter Ultra-Bold"/>
                <a:sym typeface="Inter Ultra-Bold"/>
              </a:rPr>
              <a:t>Statistics of the dataset</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2658337" y="-116100"/>
            <a:ext cx="5653390" cy="10287000"/>
            <a:chOff x="0" y="0"/>
            <a:chExt cx="1488959" cy="2709333"/>
          </a:xfrm>
        </p:grpSpPr>
        <p:sp>
          <p:nvSpPr>
            <p:cNvPr name="Freeform 3" id="3"/>
            <p:cNvSpPr/>
            <p:nvPr/>
          </p:nvSpPr>
          <p:spPr>
            <a:xfrm flipH="false" flipV="false" rot="0">
              <a:off x="0" y="0"/>
              <a:ext cx="1488959" cy="2709333"/>
            </a:xfrm>
            <a:custGeom>
              <a:avLst/>
              <a:gdLst/>
              <a:ahLst/>
              <a:cxnLst/>
              <a:rect r="r" b="b" t="t" l="l"/>
              <a:pathLst>
                <a:path h="2709333" w="1488959">
                  <a:moveTo>
                    <a:pt x="0" y="0"/>
                  </a:moveTo>
                  <a:lnTo>
                    <a:pt x="1488959" y="0"/>
                  </a:lnTo>
                  <a:lnTo>
                    <a:pt x="1488959" y="2709333"/>
                  </a:lnTo>
                  <a:lnTo>
                    <a:pt x="0" y="2709333"/>
                  </a:lnTo>
                  <a:close/>
                </a:path>
              </a:pathLst>
            </a:custGeom>
            <a:solidFill>
              <a:srgbClr val="F6F6F6"/>
            </a:solidFill>
          </p:spPr>
        </p:sp>
        <p:sp>
          <p:nvSpPr>
            <p:cNvPr name="TextBox 4" id="4"/>
            <p:cNvSpPr txBox="true"/>
            <p:nvPr/>
          </p:nvSpPr>
          <p:spPr>
            <a:xfrm>
              <a:off x="0" y="-47625"/>
              <a:ext cx="1488959" cy="2756958"/>
            </a:xfrm>
            <a:prstGeom prst="rect">
              <a:avLst/>
            </a:prstGeom>
          </p:spPr>
          <p:txBody>
            <a:bodyPr anchor="ctr" rtlCol="false" tIns="50800" lIns="50800" bIns="50800" rIns="50800"/>
            <a:lstStyle/>
            <a:p>
              <a:pPr algn="ctr">
                <a:lnSpc>
                  <a:spcPts val="2479"/>
                </a:lnSpc>
              </a:pPr>
            </a:p>
          </p:txBody>
        </p:sp>
      </p:grpSp>
      <p:grpSp>
        <p:nvGrpSpPr>
          <p:cNvPr name="Group 5" id="5"/>
          <p:cNvGrpSpPr/>
          <p:nvPr/>
        </p:nvGrpSpPr>
        <p:grpSpPr>
          <a:xfrm rot="0">
            <a:off x="839945" y="2796715"/>
            <a:ext cx="877649" cy="87764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7" id="7"/>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01</a:t>
              </a:r>
            </a:p>
          </p:txBody>
        </p:sp>
      </p:grpSp>
      <p:grpSp>
        <p:nvGrpSpPr>
          <p:cNvPr name="Group 8" id="8"/>
          <p:cNvGrpSpPr/>
          <p:nvPr/>
        </p:nvGrpSpPr>
        <p:grpSpPr>
          <a:xfrm rot="0">
            <a:off x="839945" y="6406654"/>
            <a:ext cx="877649" cy="87764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0" id="10"/>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02</a:t>
              </a:r>
            </a:p>
          </p:txBody>
        </p:sp>
      </p:grpSp>
      <p:grpSp>
        <p:nvGrpSpPr>
          <p:cNvPr name="Group 11" id="11"/>
          <p:cNvGrpSpPr/>
          <p:nvPr/>
        </p:nvGrpSpPr>
        <p:grpSpPr>
          <a:xfrm rot="0">
            <a:off x="9590495" y="6406654"/>
            <a:ext cx="877649" cy="877649"/>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3" id="13"/>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04</a:t>
              </a:r>
            </a:p>
          </p:txBody>
        </p:sp>
      </p:grpSp>
      <p:grpSp>
        <p:nvGrpSpPr>
          <p:cNvPr name="Group 14" id="14"/>
          <p:cNvGrpSpPr/>
          <p:nvPr/>
        </p:nvGrpSpPr>
        <p:grpSpPr>
          <a:xfrm rot="0">
            <a:off x="17400866" y="0"/>
            <a:ext cx="863406" cy="1914819"/>
            <a:chOff x="0" y="0"/>
            <a:chExt cx="227399" cy="504314"/>
          </a:xfrm>
        </p:grpSpPr>
        <p:sp>
          <p:nvSpPr>
            <p:cNvPr name="Freeform 15" id="15"/>
            <p:cNvSpPr/>
            <p:nvPr/>
          </p:nvSpPr>
          <p:spPr>
            <a:xfrm flipH="false" flipV="false" rot="0">
              <a:off x="0" y="0"/>
              <a:ext cx="227399" cy="504314"/>
            </a:xfrm>
            <a:custGeom>
              <a:avLst/>
              <a:gdLst/>
              <a:ahLst/>
              <a:cxnLst/>
              <a:rect r="r" b="b" t="t" l="l"/>
              <a:pathLst>
                <a:path h="504314" w="227399">
                  <a:moveTo>
                    <a:pt x="0" y="0"/>
                  </a:moveTo>
                  <a:lnTo>
                    <a:pt x="227399" y="0"/>
                  </a:lnTo>
                  <a:lnTo>
                    <a:pt x="227399" y="504314"/>
                  </a:lnTo>
                  <a:lnTo>
                    <a:pt x="0" y="504314"/>
                  </a:lnTo>
                  <a:close/>
                </a:path>
              </a:pathLst>
            </a:custGeom>
            <a:solidFill>
              <a:srgbClr val="1C3B66"/>
            </a:solidFill>
          </p:spPr>
        </p:sp>
        <p:sp>
          <p:nvSpPr>
            <p:cNvPr name="TextBox 16" id="16"/>
            <p:cNvSpPr txBox="true"/>
            <p:nvPr/>
          </p:nvSpPr>
          <p:spPr>
            <a:xfrm>
              <a:off x="0" y="-47625"/>
              <a:ext cx="227399" cy="551939"/>
            </a:xfrm>
            <a:prstGeom prst="rect">
              <a:avLst/>
            </a:prstGeom>
          </p:spPr>
          <p:txBody>
            <a:bodyPr anchor="ctr" rtlCol="false" tIns="50800" lIns="50800" bIns="50800" rIns="50800"/>
            <a:lstStyle/>
            <a:p>
              <a:pPr algn="ctr">
                <a:lnSpc>
                  <a:spcPts val="2479"/>
                </a:lnSpc>
              </a:pPr>
            </a:p>
          </p:txBody>
        </p:sp>
      </p:grpSp>
      <p:grpSp>
        <p:nvGrpSpPr>
          <p:cNvPr name="Group 17" id="17"/>
          <p:cNvGrpSpPr/>
          <p:nvPr/>
        </p:nvGrpSpPr>
        <p:grpSpPr>
          <a:xfrm rot="0">
            <a:off x="-1061650" y="8036778"/>
            <a:ext cx="3803190" cy="380319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6F6F6"/>
              </a:solidFill>
              <a:prstDash val="solid"/>
              <a:miter/>
            </a:ln>
          </p:spPr>
        </p:sp>
        <p:sp>
          <p:nvSpPr>
            <p:cNvPr name="TextBox 19" id="19"/>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20" id="20"/>
          <p:cNvGrpSpPr/>
          <p:nvPr/>
        </p:nvGrpSpPr>
        <p:grpSpPr>
          <a:xfrm rot="0">
            <a:off x="0" y="10094695"/>
            <a:ext cx="18264272" cy="192305"/>
            <a:chOff x="0" y="0"/>
            <a:chExt cx="4810343" cy="50648"/>
          </a:xfrm>
        </p:grpSpPr>
        <p:sp>
          <p:nvSpPr>
            <p:cNvPr name="Freeform 21" id="21"/>
            <p:cNvSpPr/>
            <p:nvPr/>
          </p:nvSpPr>
          <p:spPr>
            <a:xfrm flipH="false" flipV="false" rot="0">
              <a:off x="0" y="0"/>
              <a:ext cx="4810343" cy="50648"/>
            </a:xfrm>
            <a:custGeom>
              <a:avLst/>
              <a:gdLst/>
              <a:ahLst/>
              <a:cxnLst/>
              <a:rect r="r" b="b" t="t" l="l"/>
              <a:pathLst>
                <a:path h="50648" w="4810343">
                  <a:moveTo>
                    <a:pt x="0" y="0"/>
                  </a:moveTo>
                  <a:lnTo>
                    <a:pt x="4810343" y="0"/>
                  </a:lnTo>
                  <a:lnTo>
                    <a:pt x="4810343" y="50648"/>
                  </a:lnTo>
                  <a:lnTo>
                    <a:pt x="0" y="50648"/>
                  </a:lnTo>
                  <a:close/>
                </a:path>
              </a:pathLst>
            </a:custGeom>
            <a:solidFill>
              <a:srgbClr val="1C3B66"/>
            </a:solidFill>
          </p:spPr>
        </p:sp>
        <p:sp>
          <p:nvSpPr>
            <p:cNvPr name="TextBox 22" id="22"/>
            <p:cNvSpPr txBox="true"/>
            <p:nvPr/>
          </p:nvSpPr>
          <p:spPr>
            <a:xfrm>
              <a:off x="0" y="-47625"/>
              <a:ext cx="4810343" cy="98273"/>
            </a:xfrm>
            <a:prstGeom prst="rect">
              <a:avLst/>
            </a:prstGeom>
          </p:spPr>
          <p:txBody>
            <a:bodyPr anchor="ctr" rtlCol="false" tIns="50800" lIns="50800" bIns="50800" rIns="50800"/>
            <a:lstStyle/>
            <a:p>
              <a:pPr algn="ctr">
                <a:lnSpc>
                  <a:spcPts val="2479"/>
                </a:lnSpc>
              </a:pPr>
            </a:p>
          </p:txBody>
        </p:sp>
      </p:grpSp>
      <p:sp>
        <p:nvSpPr>
          <p:cNvPr name="TextBox 23" id="23"/>
          <p:cNvSpPr txBox="true"/>
          <p:nvPr/>
        </p:nvSpPr>
        <p:spPr>
          <a:xfrm rot="0">
            <a:off x="839945" y="524169"/>
            <a:ext cx="8292191" cy="674371"/>
          </a:xfrm>
          <a:prstGeom prst="rect">
            <a:avLst/>
          </a:prstGeom>
        </p:spPr>
        <p:txBody>
          <a:bodyPr anchor="t" rtlCol="false" tIns="0" lIns="0" bIns="0" rIns="0">
            <a:spAutoFit/>
          </a:bodyPr>
          <a:lstStyle/>
          <a:p>
            <a:pPr algn="l">
              <a:lnSpc>
                <a:spcPts val="5145"/>
              </a:lnSpc>
            </a:pPr>
            <a:r>
              <a:rPr lang="en-US" sz="4900" b="true">
                <a:solidFill>
                  <a:srgbClr val="0E4385"/>
                </a:solidFill>
                <a:latin typeface="Inter Bold"/>
                <a:ea typeface="Inter Bold"/>
                <a:cs typeface="Inter Bold"/>
                <a:sym typeface="Inter Bold"/>
              </a:rPr>
              <a:t>TECHNOLOGY OVERVIEW</a:t>
            </a:r>
          </a:p>
        </p:txBody>
      </p:sp>
      <p:sp>
        <p:nvSpPr>
          <p:cNvPr name="TextBox 24" id="24"/>
          <p:cNvSpPr txBox="true"/>
          <p:nvPr/>
        </p:nvSpPr>
        <p:spPr>
          <a:xfrm rot="0">
            <a:off x="954856" y="1518579"/>
            <a:ext cx="6818840" cy="396240"/>
          </a:xfrm>
          <a:prstGeom prst="rect">
            <a:avLst/>
          </a:prstGeom>
        </p:spPr>
        <p:txBody>
          <a:bodyPr anchor="t" rtlCol="false" tIns="0" lIns="0" bIns="0" rIns="0">
            <a:spAutoFit/>
          </a:bodyPr>
          <a:lstStyle/>
          <a:p>
            <a:pPr algn="l" marL="0" indent="0" lvl="0">
              <a:lnSpc>
                <a:spcPts val="3359"/>
              </a:lnSpc>
            </a:pPr>
            <a:r>
              <a:rPr lang="en-US" b="true" sz="2400" spc="177">
                <a:solidFill>
                  <a:srgbClr val="1483C8"/>
                </a:solidFill>
                <a:latin typeface="Open Sans Semi-Bold"/>
                <a:ea typeface="Open Sans Semi-Bold"/>
                <a:cs typeface="Open Sans Semi-Bold"/>
                <a:sym typeface="Open Sans Semi-Bold"/>
              </a:rPr>
              <a:t>MODELS EXPLORATION</a:t>
            </a:r>
          </a:p>
        </p:txBody>
      </p:sp>
      <p:sp>
        <p:nvSpPr>
          <p:cNvPr name="TextBox 25" id="25"/>
          <p:cNvSpPr txBox="true"/>
          <p:nvPr/>
        </p:nvSpPr>
        <p:spPr>
          <a:xfrm rot="0">
            <a:off x="1925690" y="2992436"/>
            <a:ext cx="4877173" cy="455295"/>
          </a:xfrm>
          <a:prstGeom prst="rect">
            <a:avLst/>
          </a:prstGeom>
        </p:spPr>
        <p:txBody>
          <a:bodyPr anchor="t" rtlCol="false" tIns="0" lIns="0" bIns="0" rIns="0">
            <a:spAutoFit/>
          </a:bodyPr>
          <a:lstStyle/>
          <a:p>
            <a:pPr algn="l">
              <a:lnSpc>
                <a:spcPts val="3779"/>
              </a:lnSpc>
            </a:pPr>
            <a:r>
              <a:rPr lang="en-US" sz="2699" b="true">
                <a:solidFill>
                  <a:srgbClr val="0E4385"/>
                </a:solidFill>
                <a:latin typeface="Inter Bold"/>
                <a:ea typeface="Inter Bold"/>
                <a:cs typeface="Inter Bold"/>
                <a:sym typeface="Inter Bold"/>
              </a:rPr>
              <a:t>ARIMA</a:t>
            </a:r>
          </a:p>
        </p:txBody>
      </p:sp>
      <p:sp>
        <p:nvSpPr>
          <p:cNvPr name="TextBox 26" id="26"/>
          <p:cNvSpPr txBox="true"/>
          <p:nvPr/>
        </p:nvSpPr>
        <p:spPr>
          <a:xfrm rot="0">
            <a:off x="1925690" y="6602376"/>
            <a:ext cx="5848007" cy="455295"/>
          </a:xfrm>
          <a:prstGeom prst="rect">
            <a:avLst/>
          </a:prstGeom>
        </p:spPr>
        <p:txBody>
          <a:bodyPr anchor="t" rtlCol="false" tIns="0" lIns="0" bIns="0" rIns="0">
            <a:spAutoFit/>
          </a:bodyPr>
          <a:lstStyle/>
          <a:p>
            <a:pPr algn="l">
              <a:lnSpc>
                <a:spcPts val="3779"/>
              </a:lnSpc>
            </a:pPr>
            <a:r>
              <a:rPr lang="en-US" sz="2699" b="true">
                <a:solidFill>
                  <a:srgbClr val="0E4385"/>
                </a:solidFill>
                <a:latin typeface="Inter Bold"/>
                <a:ea typeface="Inter Bold"/>
                <a:cs typeface="Inter Bold"/>
                <a:sym typeface="Inter Bold"/>
              </a:rPr>
              <a:t>LSTM (Long Short Term Memory)</a:t>
            </a:r>
          </a:p>
        </p:txBody>
      </p:sp>
      <p:sp>
        <p:nvSpPr>
          <p:cNvPr name="TextBox 27" id="27"/>
          <p:cNvSpPr txBox="true"/>
          <p:nvPr/>
        </p:nvSpPr>
        <p:spPr>
          <a:xfrm rot="0">
            <a:off x="10676240" y="6602376"/>
            <a:ext cx="6724626" cy="455295"/>
          </a:xfrm>
          <a:prstGeom prst="rect">
            <a:avLst/>
          </a:prstGeom>
        </p:spPr>
        <p:txBody>
          <a:bodyPr anchor="t" rtlCol="false" tIns="0" lIns="0" bIns="0" rIns="0">
            <a:spAutoFit/>
          </a:bodyPr>
          <a:lstStyle/>
          <a:p>
            <a:pPr algn="l">
              <a:lnSpc>
                <a:spcPts val="3779"/>
              </a:lnSpc>
            </a:pPr>
            <a:r>
              <a:rPr lang="en-US" sz="2699" b="true">
                <a:solidFill>
                  <a:srgbClr val="0E4385"/>
                </a:solidFill>
                <a:latin typeface="Inter Bold"/>
                <a:ea typeface="Inter Bold"/>
                <a:cs typeface="Inter Bold"/>
                <a:sym typeface="Inter Bold"/>
              </a:rPr>
              <a:t>XGBOOST (eXtreme Gradient Boosting)</a:t>
            </a:r>
          </a:p>
        </p:txBody>
      </p:sp>
      <p:sp>
        <p:nvSpPr>
          <p:cNvPr name="TextBox 28" id="28"/>
          <p:cNvSpPr txBox="true"/>
          <p:nvPr/>
        </p:nvSpPr>
        <p:spPr>
          <a:xfrm rot="0">
            <a:off x="1925690" y="3598164"/>
            <a:ext cx="5957560" cy="2373262"/>
          </a:xfrm>
          <a:prstGeom prst="rect">
            <a:avLst/>
          </a:prstGeom>
        </p:spPr>
        <p:txBody>
          <a:bodyPr anchor="t" rtlCol="false" tIns="0" lIns="0" bIns="0" rIns="0">
            <a:spAutoFit/>
          </a:bodyPr>
          <a:lstStyle/>
          <a:p>
            <a:pPr algn="just" marL="0" indent="0" lvl="0">
              <a:lnSpc>
                <a:spcPts val="3137"/>
              </a:lnSpc>
            </a:pPr>
            <a:r>
              <a:rPr lang="en-US" sz="2024">
                <a:solidFill>
                  <a:srgbClr val="1483C8"/>
                </a:solidFill>
                <a:latin typeface="Open Sans"/>
                <a:ea typeface="Open Sans"/>
                <a:cs typeface="Open Sans"/>
                <a:sym typeface="Open Sans"/>
              </a:rPr>
              <a:t>ARIMA, an acronym for Autoregressive Integrated Moving Average, is a classic forecasting model used in time-series analysis to describe autocorrelations within the data.Leverages the relationship between an observation and a number of lagged observations.</a:t>
            </a:r>
          </a:p>
        </p:txBody>
      </p:sp>
      <p:sp>
        <p:nvSpPr>
          <p:cNvPr name="TextBox 29" id="29"/>
          <p:cNvSpPr txBox="true"/>
          <p:nvPr/>
        </p:nvSpPr>
        <p:spPr>
          <a:xfrm rot="0">
            <a:off x="1925690" y="7208103"/>
            <a:ext cx="5957560" cy="2720975"/>
          </a:xfrm>
          <a:prstGeom prst="rect">
            <a:avLst/>
          </a:prstGeom>
        </p:spPr>
        <p:txBody>
          <a:bodyPr anchor="t" rtlCol="false" tIns="0" lIns="0" bIns="0" rIns="0">
            <a:spAutoFit/>
          </a:bodyPr>
          <a:lstStyle/>
          <a:p>
            <a:pPr algn="just" marL="0" indent="0" lvl="0">
              <a:lnSpc>
                <a:spcPts val="3100"/>
              </a:lnSpc>
            </a:pPr>
            <a:r>
              <a:rPr lang="en-US" sz="2000">
                <a:solidFill>
                  <a:srgbClr val="1483C8"/>
                </a:solidFill>
                <a:latin typeface="Open Sans"/>
                <a:ea typeface="Open Sans"/>
                <a:cs typeface="Open Sans"/>
                <a:sym typeface="Open Sans"/>
              </a:rPr>
              <a:t>LSTM networks are a type of recurrent neural network (RNN) capable of learning order dependence in sequence prediction problems. Particularly useful in avoiding the long-term dependency problem, allowing it to perform better on tasks where context from much earlier is needed</a:t>
            </a:r>
          </a:p>
        </p:txBody>
      </p:sp>
      <p:sp>
        <p:nvSpPr>
          <p:cNvPr name="TextBox 30" id="30"/>
          <p:cNvSpPr txBox="true"/>
          <p:nvPr/>
        </p:nvSpPr>
        <p:spPr>
          <a:xfrm rot="0">
            <a:off x="10676240" y="7208103"/>
            <a:ext cx="6724626" cy="2553567"/>
          </a:xfrm>
          <a:prstGeom prst="rect">
            <a:avLst/>
          </a:prstGeom>
        </p:spPr>
        <p:txBody>
          <a:bodyPr anchor="t" rtlCol="false" tIns="0" lIns="0" bIns="0" rIns="0">
            <a:spAutoFit/>
          </a:bodyPr>
          <a:lstStyle/>
          <a:p>
            <a:pPr algn="just" marL="0" indent="0" lvl="0">
              <a:lnSpc>
                <a:spcPts val="3406"/>
              </a:lnSpc>
            </a:pPr>
            <a:r>
              <a:rPr lang="en-US" sz="2197">
                <a:solidFill>
                  <a:srgbClr val="1483C8"/>
                </a:solidFill>
                <a:latin typeface="Open Sans"/>
                <a:ea typeface="Open Sans"/>
                <a:cs typeface="Open Sans"/>
                <a:sym typeface="Open Sans"/>
              </a:rPr>
              <a:t>XGBoost is an implementation of gradient boosted decision trees designed for speed and performance.Provides a highly scalable, efficient, and flexible solution to regression and classification problems, using both linear and tree-based learners.</a:t>
            </a:r>
          </a:p>
        </p:txBody>
      </p:sp>
      <p:grpSp>
        <p:nvGrpSpPr>
          <p:cNvPr name="Group 31" id="31"/>
          <p:cNvGrpSpPr/>
          <p:nvPr/>
        </p:nvGrpSpPr>
        <p:grpSpPr>
          <a:xfrm rot="0">
            <a:off x="9232905" y="671110"/>
            <a:ext cx="715180" cy="715180"/>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76200" cap="sq">
              <a:solidFill>
                <a:srgbClr val="1C3B66"/>
              </a:solidFill>
              <a:prstDash val="solid"/>
              <a:miter/>
            </a:ln>
          </p:spPr>
        </p:sp>
        <p:sp>
          <p:nvSpPr>
            <p:cNvPr name="TextBox 33" id="33"/>
            <p:cNvSpPr txBox="true"/>
            <p:nvPr/>
          </p:nvSpPr>
          <p:spPr>
            <a:xfrm>
              <a:off x="76200" y="28575"/>
              <a:ext cx="660400" cy="708025"/>
            </a:xfrm>
            <a:prstGeom prst="rect">
              <a:avLst/>
            </a:prstGeom>
          </p:spPr>
          <p:txBody>
            <a:bodyPr anchor="ctr" rtlCol="false" tIns="50800" lIns="50800" bIns="50800" rIns="50800"/>
            <a:lstStyle/>
            <a:p>
              <a:pPr algn="ctr">
                <a:lnSpc>
                  <a:spcPts val="2479"/>
                </a:lnSpc>
              </a:pPr>
            </a:p>
          </p:txBody>
        </p:sp>
      </p:grpSp>
      <p:grpSp>
        <p:nvGrpSpPr>
          <p:cNvPr name="Group 34" id="34"/>
          <p:cNvGrpSpPr/>
          <p:nvPr/>
        </p:nvGrpSpPr>
        <p:grpSpPr>
          <a:xfrm rot="0">
            <a:off x="12634610" y="-3699822"/>
            <a:ext cx="5653390" cy="10287000"/>
            <a:chOff x="0" y="0"/>
            <a:chExt cx="1488959" cy="2709333"/>
          </a:xfrm>
        </p:grpSpPr>
        <p:sp>
          <p:nvSpPr>
            <p:cNvPr name="Freeform 35" id="35"/>
            <p:cNvSpPr/>
            <p:nvPr/>
          </p:nvSpPr>
          <p:spPr>
            <a:xfrm flipH="false" flipV="false" rot="0">
              <a:off x="0" y="0"/>
              <a:ext cx="1488959" cy="2709333"/>
            </a:xfrm>
            <a:custGeom>
              <a:avLst/>
              <a:gdLst/>
              <a:ahLst/>
              <a:cxnLst/>
              <a:rect r="r" b="b" t="t" l="l"/>
              <a:pathLst>
                <a:path h="2709333" w="1488959">
                  <a:moveTo>
                    <a:pt x="0" y="0"/>
                  </a:moveTo>
                  <a:lnTo>
                    <a:pt x="1488959" y="0"/>
                  </a:lnTo>
                  <a:lnTo>
                    <a:pt x="1488959" y="2709333"/>
                  </a:lnTo>
                  <a:lnTo>
                    <a:pt x="0" y="2709333"/>
                  </a:lnTo>
                  <a:close/>
                </a:path>
              </a:pathLst>
            </a:custGeom>
            <a:solidFill>
              <a:srgbClr val="F6F6F6"/>
            </a:solidFill>
          </p:spPr>
        </p:sp>
        <p:sp>
          <p:nvSpPr>
            <p:cNvPr name="TextBox 36" id="36"/>
            <p:cNvSpPr txBox="true"/>
            <p:nvPr/>
          </p:nvSpPr>
          <p:spPr>
            <a:xfrm>
              <a:off x="0" y="-47625"/>
              <a:ext cx="1488959" cy="2756958"/>
            </a:xfrm>
            <a:prstGeom prst="rect">
              <a:avLst/>
            </a:prstGeom>
          </p:spPr>
          <p:txBody>
            <a:bodyPr anchor="ctr" rtlCol="false" tIns="50800" lIns="50800" bIns="50800" rIns="50800"/>
            <a:lstStyle/>
            <a:p>
              <a:pPr algn="ctr">
                <a:lnSpc>
                  <a:spcPts val="2479"/>
                </a:lnSpc>
              </a:pPr>
            </a:p>
          </p:txBody>
        </p:sp>
      </p:grpSp>
      <p:grpSp>
        <p:nvGrpSpPr>
          <p:cNvPr name="Group 37" id="37"/>
          <p:cNvGrpSpPr/>
          <p:nvPr/>
        </p:nvGrpSpPr>
        <p:grpSpPr>
          <a:xfrm rot="0">
            <a:off x="9590495" y="2796715"/>
            <a:ext cx="877649" cy="877649"/>
            <a:chOff x="0" y="0"/>
            <a:chExt cx="812800" cy="812800"/>
          </a:xfrm>
        </p:grpSpPr>
        <p:sp>
          <p:nvSpPr>
            <p:cNvPr name="Freeform 38" id="3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39" id="39"/>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03</a:t>
              </a:r>
            </a:p>
          </p:txBody>
        </p:sp>
      </p:grpSp>
      <p:sp>
        <p:nvSpPr>
          <p:cNvPr name="TextBox 40" id="40"/>
          <p:cNvSpPr txBox="true"/>
          <p:nvPr/>
        </p:nvSpPr>
        <p:spPr>
          <a:xfrm rot="0">
            <a:off x="10676240" y="2984079"/>
            <a:ext cx="6724626" cy="455295"/>
          </a:xfrm>
          <a:prstGeom prst="rect">
            <a:avLst/>
          </a:prstGeom>
        </p:spPr>
        <p:txBody>
          <a:bodyPr anchor="t" rtlCol="false" tIns="0" lIns="0" bIns="0" rIns="0">
            <a:spAutoFit/>
          </a:bodyPr>
          <a:lstStyle/>
          <a:p>
            <a:pPr algn="l">
              <a:lnSpc>
                <a:spcPts val="3779"/>
              </a:lnSpc>
            </a:pPr>
            <a:r>
              <a:rPr lang="en-US" sz="2699" b="true">
                <a:solidFill>
                  <a:srgbClr val="0E4385"/>
                </a:solidFill>
                <a:latin typeface="Inter Bold"/>
                <a:ea typeface="Inter Bold"/>
                <a:cs typeface="Inter Bold"/>
                <a:sym typeface="Inter Bold"/>
              </a:rPr>
              <a:t>GRU (Gated Recurrent Units)</a:t>
            </a:r>
          </a:p>
        </p:txBody>
      </p:sp>
      <p:sp>
        <p:nvSpPr>
          <p:cNvPr name="TextBox 41" id="41"/>
          <p:cNvSpPr txBox="true"/>
          <p:nvPr/>
        </p:nvSpPr>
        <p:spPr>
          <a:xfrm rot="0">
            <a:off x="10676240" y="3517806"/>
            <a:ext cx="6583060" cy="2840940"/>
          </a:xfrm>
          <a:prstGeom prst="rect">
            <a:avLst/>
          </a:prstGeom>
        </p:spPr>
        <p:txBody>
          <a:bodyPr anchor="t" rtlCol="false" tIns="0" lIns="0" bIns="0" rIns="0">
            <a:spAutoFit/>
          </a:bodyPr>
          <a:lstStyle/>
          <a:p>
            <a:pPr algn="just" marL="0" indent="0" lvl="0">
              <a:lnSpc>
                <a:spcPts val="3234"/>
              </a:lnSpc>
            </a:pPr>
            <a:r>
              <a:rPr lang="en-US" sz="2086">
                <a:solidFill>
                  <a:srgbClr val="1483C8"/>
                </a:solidFill>
                <a:latin typeface="Open Sans"/>
                <a:ea typeface="Open Sans"/>
                <a:cs typeface="Open Sans"/>
                <a:sym typeface="Open Sans"/>
              </a:rPr>
              <a:t>Gated Recurrent Units are a simpler variant of LSTMs designed to adaptively capture dependencies of different time scales in a time-series data.These gates help the model determine how much of the past information needs to be passed along to the future, simplifying the structure and improving efficiency over LSTMs.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718306" y="0"/>
            <a:ext cx="10569694" cy="10287000"/>
            <a:chOff x="0" y="0"/>
            <a:chExt cx="2783788" cy="2709333"/>
          </a:xfrm>
        </p:grpSpPr>
        <p:sp>
          <p:nvSpPr>
            <p:cNvPr name="Freeform 3" id="3"/>
            <p:cNvSpPr/>
            <p:nvPr/>
          </p:nvSpPr>
          <p:spPr>
            <a:xfrm flipH="false" flipV="false" rot="0">
              <a:off x="0" y="0"/>
              <a:ext cx="2783788" cy="2709333"/>
            </a:xfrm>
            <a:custGeom>
              <a:avLst/>
              <a:gdLst/>
              <a:ahLst/>
              <a:cxnLst/>
              <a:rect r="r" b="b" t="t" l="l"/>
              <a:pathLst>
                <a:path h="2709333" w="2783788">
                  <a:moveTo>
                    <a:pt x="0" y="0"/>
                  </a:moveTo>
                  <a:lnTo>
                    <a:pt x="2783788" y="0"/>
                  </a:lnTo>
                  <a:lnTo>
                    <a:pt x="2783788" y="2709333"/>
                  </a:lnTo>
                  <a:lnTo>
                    <a:pt x="0" y="2709333"/>
                  </a:lnTo>
                  <a:close/>
                </a:path>
              </a:pathLst>
            </a:custGeom>
            <a:solidFill>
              <a:srgbClr val="1C3B66"/>
            </a:solidFill>
          </p:spPr>
        </p:sp>
        <p:sp>
          <p:nvSpPr>
            <p:cNvPr name="TextBox 4" id="4"/>
            <p:cNvSpPr txBox="true"/>
            <p:nvPr/>
          </p:nvSpPr>
          <p:spPr>
            <a:xfrm>
              <a:off x="0" y="-47625"/>
              <a:ext cx="2783788" cy="2756958"/>
            </a:xfrm>
            <a:prstGeom prst="rect">
              <a:avLst/>
            </a:prstGeom>
          </p:spPr>
          <p:txBody>
            <a:bodyPr anchor="ctr" rtlCol="false" tIns="50800" lIns="50800" bIns="50800" rIns="50800"/>
            <a:lstStyle/>
            <a:p>
              <a:pPr algn="ctr">
                <a:lnSpc>
                  <a:spcPts val="2479"/>
                </a:lnSpc>
              </a:pPr>
            </a:p>
          </p:txBody>
        </p:sp>
      </p:grpSp>
      <p:sp>
        <p:nvSpPr>
          <p:cNvPr name="AutoShape 5" id="5"/>
          <p:cNvSpPr/>
          <p:nvPr/>
        </p:nvSpPr>
        <p:spPr>
          <a:xfrm flipV="true">
            <a:off x="839945" y="2324009"/>
            <a:ext cx="1858299" cy="0"/>
          </a:xfrm>
          <a:prstGeom prst="line">
            <a:avLst/>
          </a:prstGeom>
          <a:ln cap="flat" w="76200">
            <a:solidFill>
              <a:srgbClr val="EAE4D2"/>
            </a:solidFill>
            <a:prstDash val="solid"/>
            <a:headEnd type="none" len="sm" w="sm"/>
            <a:tailEnd type="none" len="sm" w="sm"/>
          </a:ln>
        </p:spPr>
      </p:sp>
      <p:grpSp>
        <p:nvGrpSpPr>
          <p:cNvPr name="Group 6" id="6"/>
          <p:cNvGrpSpPr/>
          <p:nvPr/>
        </p:nvGrpSpPr>
        <p:grpSpPr>
          <a:xfrm rot="0">
            <a:off x="8493611" y="595884"/>
            <a:ext cx="877649" cy="87764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8" id="8"/>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01</a:t>
              </a:r>
            </a:p>
          </p:txBody>
        </p:sp>
      </p:grpSp>
      <p:grpSp>
        <p:nvGrpSpPr>
          <p:cNvPr name="Group 9" id="9"/>
          <p:cNvGrpSpPr/>
          <p:nvPr/>
        </p:nvGrpSpPr>
        <p:grpSpPr>
          <a:xfrm rot="0">
            <a:off x="8493611" y="3729081"/>
            <a:ext cx="877649" cy="877649"/>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1" id="11"/>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02</a:t>
              </a:r>
            </a:p>
          </p:txBody>
        </p:sp>
      </p:grpSp>
      <p:grpSp>
        <p:nvGrpSpPr>
          <p:cNvPr name="Group 12" id="12"/>
          <p:cNvGrpSpPr/>
          <p:nvPr/>
        </p:nvGrpSpPr>
        <p:grpSpPr>
          <a:xfrm rot="0">
            <a:off x="8493611" y="6862277"/>
            <a:ext cx="877649" cy="87764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EAE4D2"/>
            </a:solidFill>
          </p:spPr>
        </p:sp>
        <p:sp>
          <p:nvSpPr>
            <p:cNvPr name="TextBox 14" id="14"/>
            <p:cNvSpPr txBox="true"/>
            <p:nvPr/>
          </p:nvSpPr>
          <p:spPr>
            <a:xfrm>
              <a:off x="76200" y="28575"/>
              <a:ext cx="660400" cy="708025"/>
            </a:xfrm>
            <a:prstGeom prst="rect">
              <a:avLst/>
            </a:prstGeom>
          </p:spPr>
          <p:txBody>
            <a:bodyPr anchor="ctr" rtlCol="false" tIns="44470" lIns="44470" bIns="44470" rIns="44470"/>
            <a:lstStyle/>
            <a:p>
              <a:pPr algn="ctr">
                <a:lnSpc>
                  <a:spcPts val="4199"/>
                </a:lnSpc>
              </a:pPr>
              <a:r>
                <a:rPr lang="en-US" b="true" sz="2999">
                  <a:solidFill>
                    <a:srgbClr val="1483C8"/>
                  </a:solidFill>
                  <a:latin typeface="Inter Bold"/>
                  <a:ea typeface="Inter Bold"/>
                  <a:cs typeface="Inter Bold"/>
                  <a:sym typeface="Inter Bold"/>
                </a:rPr>
                <a:t>03</a:t>
              </a:r>
            </a:p>
          </p:txBody>
        </p:sp>
      </p:grpSp>
      <p:sp>
        <p:nvSpPr>
          <p:cNvPr name="Freeform 15" id="15"/>
          <p:cNvSpPr/>
          <p:nvPr/>
        </p:nvSpPr>
        <p:spPr>
          <a:xfrm flipH="false" flipV="false" rot="0">
            <a:off x="2286160" y="2600658"/>
            <a:ext cx="3926411" cy="3945227"/>
          </a:xfrm>
          <a:custGeom>
            <a:avLst/>
            <a:gdLst/>
            <a:ahLst/>
            <a:cxnLst/>
            <a:rect r="r" b="b" t="t" l="l"/>
            <a:pathLst>
              <a:path h="3945227" w="3926411">
                <a:moveTo>
                  <a:pt x="0" y="0"/>
                </a:moveTo>
                <a:lnTo>
                  <a:pt x="3926410" y="0"/>
                </a:lnTo>
                <a:lnTo>
                  <a:pt x="3926410" y="3945227"/>
                </a:lnTo>
                <a:lnTo>
                  <a:pt x="0" y="3945227"/>
                </a:lnTo>
                <a:lnTo>
                  <a:pt x="0" y="0"/>
                </a:lnTo>
                <a:close/>
              </a:path>
            </a:pathLst>
          </a:custGeom>
          <a:blipFill>
            <a:blip r:embed="rId2"/>
            <a:stretch>
              <a:fillRect l="-1330" t="0" r="-1330" b="0"/>
            </a:stretch>
          </a:blipFill>
          <a:ln w="38100" cap="sq">
            <a:solidFill>
              <a:srgbClr val="000000"/>
            </a:solidFill>
            <a:prstDash val="solid"/>
            <a:miter/>
          </a:ln>
        </p:spPr>
      </p:sp>
      <p:sp>
        <p:nvSpPr>
          <p:cNvPr name="Freeform 16" id="16"/>
          <p:cNvSpPr/>
          <p:nvPr/>
        </p:nvSpPr>
        <p:spPr>
          <a:xfrm flipH="false" flipV="false" rot="0">
            <a:off x="2286160" y="6678811"/>
            <a:ext cx="4050337" cy="3189641"/>
          </a:xfrm>
          <a:custGeom>
            <a:avLst/>
            <a:gdLst/>
            <a:ahLst/>
            <a:cxnLst/>
            <a:rect r="r" b="b" t="t" l="l"/>
            <a:pathLst>
              <a:path h="3189641" w="4050337">
                <a:moveTo>
                  <a:pt x="0" y="0"/>
                </a:moveTo>
                <a:lnTo>
                  <a:pt x="4050337" y="0"/>
                </a:lnTo>
                <a:lnTo>
                  <a:pt x="4050337" y="3189641"/>
                </a:lnTo>
                <a:lnTo>
                  <a:pt x="0" y="3189641"/>
                </a:lnTo>
                <a:lnTo>
                  <a:pt x="0" y="0"/>
                </a:lnTo>
                <a:close/>
              </a:path>
            </a:pathLst>
          </a:custGeom>
          <a:blipFill>
            <a:blip r:embed="rId3"/>
            <a:stretch>
              <a:fillRect l="0" t="0" r="0" b="0"/>
            </a:stretch>
          </a:blipFill>
        </p:spPr>
      </p:sp>
      <p:sp>
        <p:nvSpPr>
          <p:cNvPr name="TextBox 17" id="17"/>
          <p:cNvSpPr txBox="true"/>
          <p:nvPr/>
        </p:nvSpPr>
        <p:spPr>
          <a:xfrm rot="0">
            <a:off x="839945" y="562269"/>
            <a:ext cx="6818840" cy="984885"/>
          </a:xfrm>
          <a:prstGeom prst="rect">
            <a:avLst/>
          </a:prstGeom>
        </p:spPr>
        <p:txBody>
          <a:bodyPr anchor="t" rtlCol="false" tIns="0" lIns="0" bIns="0" rIns="0">
            <a:spAutoFit/>
          </a:bodyPr>
          <a:lstStyle/>
          <a:p>
            <a:pPr algn="l">
              <a:lnSpc>
                <a:spcPts val="7560"/>
              </a:lnSpc>
            </a:pPr>
            <a:r>
              <a:rPr lang="en-US" sz="7200" b="true">
                <a:solidFill>
                  <a:srgbClr val="0E4385"/>
                </a:solidFill>
                <a:latin typeface="Inter Bold"/>
                <a:ea typeface="Inter Bold"/>
                <a:cs typeface="Inter Bold"/>
                <a:sym typeface="Inter Bold"/>
              </a:rPr>
              <a:t>ARIMA</a:t>
            </a:r>
          </a:p>
        </p:txBody>
      </p:sp>
      <p:sp>
        <p:nvSpPr>
          <p:cNvPr name="TextBox 18" id="18"/>
          <p:cNvSpPr txBox="true"/>
          <p:nvPr/>
        </p:nvSpPr>
        <p:spPr>
          <a:xfrm rot="0">
            <a:off x="839945" y="1518579"/>
            <a:ext cx="6818840" cy="396240"/>
          </a:xfrm>
          <a:prstGeom prst="rect">
            <a:avLst/>
          </a:prstGeom>
        </p:spPr>
        <p:txBody>
          <a:bodyPr anchor="t" rtlCol="false" tIns="0" lIns="0" bIns="0" rIns="0">
            <a:spAutoFit/>
          </a:bodyPr>
          <a:lstStyle/>
          <a:p>
            <a:pPr algn="l" marL="0" indent="0" lvl="0">
              <a:lnSpc>
                <a:spcPts val="3359"/>
              </a:lnSpc>
            </a:pPr>
            <a:r>
              <a:rPr lang="en-US" b="true" sz="2400" spc="177">
                <a:solidFill>
                  <a:srgbClr val="1483C8"/>
                </a:solidFill>
                <a:latin typeface="Open Sans Bold"/>
                <a:ea typeface="Open Sans Bold"/>
                <a:cs typeface="Open Sans Bold"/>
                <a:sym typeface="Open Sans Bold"/>
              </a:rPr>
              <a:t>自己回帰積分移動平均</a:t>
            </a:r>
          </a:p>
        </p:txBody>
      </p:sp>
      <p:sp>
        <p:nvSpPr>
          <p:cNvPr name="TextBox 19" id="19"/>
          <p:cNvSpPr txBox="true"/>
          <p:nvPr/>
        </p:nvSpPr>
        <p:spPr>
          <a:xfrm rot="0">
            <a:off x="9579356" y="750864"/>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Model Configuration</a:t>
            </a:r>
          </a:p>
        </p:txBody>
      </p:sp>
      <p:sp>
        <p:nvSpPr>
          <p:cNvPr name="TextBox 20" id="20"/>
          <p:cNvSpPr txBox="true"/>
          <p:nvPr/>
        </p:nvSpPr>
        <p:spPr>
          <a:xfrm rot="0">
            <a:off x="9579356" y="1397333"/>
            <a:ext cx="8295644" cy="2330450"/>
          </a:xfrm>
          <a:prstGeom prst="rect">
            <a:avLst/>
          </a:prstGeom>
        </p:spPr>
        <p:txBody>
          <a:bodyPr anchor="t" rtlCol="false" tIns="0" lIns="0" bIns="0" rIns="0">
            <a:spAutoFit/>
          </a:bodyPr>
          <a:lstStyle/>
          <a:p>
            <a:pPr algn="just" marL="0" indent="0" lvl="0">
              <a:lnSpc>
                <a:spcPts val="3100"/>
              </a:lnSpc>
            </a:pPr>
            <a:r>
              <a:rPr lang="en-US" sz="2000">
                <a:solidFill>
                  <a:srgbClr val="FFFFFF"/>
                </a:solidFill>
                <a:latin typeface="Open Sans"/>
                <a:ea typeface="Open Sans"/>
                <a:cs typeface="Open Sans"/>
                <a:sym typeface="Open Sans"/>
              </a:rPr>
              <a:t>We configured the ARIMA model with parameters p=1, d=0, and q=0, based on the preliminary analysis of the autocorrelation function (ACF) and partial autocorrelation function (PACF). This setup was chosen to model the data with a single lag value, reflecting a simple autoregressive nature of stock prices without needing differencing to achieve stationarity.</a:t>
            </a:r>
          </a:p>
        </p:txBody>
      </p:sp>
      <p:sp>
        <p:nvSpPr>
          <p:cNvPr name="TextBox 21" id="21"/>
          <p:cNvSpPr txBox="true"/>
          <p:nvPr/>
        </p:nvSpPr>
        <p:spPr>
          <a:xfrm rot="0">
            <a:off x="9579356" y="3924802"/>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Stationarity Testing</a:t>
            </a:r>
          </a:p>
        </p:txBody>
      </p:sp>
      <p:sp>
        <p:nvSpPr>
          <p:cNvPr name="TextBox 22" id="22"/>
          <p:cNvSpPr txBox="true"/>
          <p:nvPr/>
        </p:nvSpPr>
        <p:spPr>
          <a:xfrm rot="0">
            <a:off x="9579356" y="4656323"/>
            <a:ext cx="8295644" cy="1939925"/>
          </a:xfrm>
          <a:prstGeom prst="rect">
            <a:avLst/>
          </a:prstGeom>
        </p:spPr>
        <p:txBody>
          <a:bodyPr anchor="t" rtlCol="false" tIns="0" lIns="0" bIns="0" rIns="0">
            <a:spAutoFit/>
          </a:bodyPr>
          <a:lstStyle/>
          <a:p>
            <a:pPr algn="just" marL="0" indent="0" lvl="0">
              <a:lnSpc>
                <a:spcPts val="3100"/>
              </a:lnSpc>
            </a:pPr>
            <a:r>
              <a:rPr lang="en-US" sz="2000">
                <a:solidFill>
                  <a:srgbClr val="FFFFFF"/>
                </a:solidFill>
                <a:latin typeface="Open Sans"/>
                <a:ea typeface="Open Sans"/>
                <a:cs typeface="Open Sans"/>
                <a:sym typeface="Open Sans"/>
              </a:rPr>
              <a:t>Prior to modeling, we conducted an Augmented Dickey-Fuller (ADF) test to confirm the stationarity of the time series. The test results justified the use of d=0, indicating that the series did not require differencing to make it stationary, thus simplifying the model without sacrificing accuracy.</a:t>
            </a:r>
          </a:p>
        </p:txBody>
      </p:sp>
      <p:sp>
        <p:nvSpPr>
          <p:cNvPr name="TextBox 23" id="23"/>
          <p:cNvSpPr txBox="true"/>
          <p:nvPr/>
        </p:nvSpPr>
        <p:spPr>
          <a:xfrm rot="0">
            <a:off x="9579356" y="7057999"/>
            <a:ext cx="7641844" cy="455295"/>
          </a:xfrm>
          <a:prstGeom prst="rect">
            <a:avLst/>
          </a:prstGeom>
        </p:spPr>
        <p:txBody>
          <a:bodyPr anchor="t" rtlCol="false" tIns="0" lIns="0" bIns="0" rIns="0">
            <a:spAutoFit/>
          </a:bodyPr>
          <a:lstStyle/>
          <a:p>
            <a:pPr algn="l">
              <a:lnSpc>
                <a:spcPts val="3779"/>
              </a:lnSpc>
            </a:pPr>
            <a:r>
              <a:rPr lang="en-US" sz="2699" b="true">
                <a:solidFill>
                  <a:srgbClr val="FFFFFF"/>
                </a:solidFill>
                <a:latin typeface="Inter Bold"/>
                <a:ea typeface="Inter Bold"/>
                <a:cs typeface="Inter Bold"/>
                <a:sym typeface="Inter Bold"/>
              </a:rPr>
              <a:t>Performance Evaluation</a:t>
            </a:r>
          </a:p>
        </p:txBody>
      </p:sp>
      <p:sp>
        <p:nvSpPr>
          <p:cNvPr name="TextBox 24" id="24"/>
          <p:cNvSpPr txBox="true"/>
          <p:nvPr/>
        </p:nvSpPr>
        <p:spPr>
          <a:xfrm rot="0">
            <a:off x="9579356" y="7663726"/>
            <a:ext cx="8295644" cy="2330450"/>
          </a:xfrm>
          <a:prstGeom prst="rect">
            <a:avLst/>
          </a:prstGeom>
        </p:spPr>
        <p:txBody>
          <a:bodyPr anchor="t" rtlCol="false" tIns="0" lIns="0" bIns="0" rIns="0">
            <a:spAutoFit/>
          </a:bodyPr>
          <a:lstStyle/>
          <a:p>
            <a:pPr algn="just" marL="0" indent="0" lvl="0">
              <a:lnSpc>
                <a:spcPts val="3100"/>
              </a:lnSpc>
            </a:pPr>
            <a:r>
              <a:rPr lang="en-US" sz="2000">
                <a:solidFill>
                  <a:srgbClr val="FFFFFF"/>
                </a:solidFill>
                <a:latin typeface="Open Sans"/>
                <a:ea typeface="Open Sans"/>
                <a:cs typeface="Open Sans"/>
                <a:sym typeface="Open Sans"/>
              </a:rPr>
              <a:t>After fitting the ARIMA model to the training data, we used it to forecast future stock prices and evaluated its performance using the Root Mean Square Error (RMSE). The RMSE provided a quantitative measure to assess how well the ARIMA model predicted the stock prices compared to the actual values in the test set. The RMSE Value comes out to be 80.444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DAGS6FMXNo0</dc:identifier>
  <dcterms:modified xsi:type="dcterms:W3CDTF">2011-08-01T06:04:30Z</dcterms:modified>
  <cp:revision>1</cp:revision>
  <dc:title>Deepcraft Assignment Trainee Shashank Asthana</dc:title>
</cp:coreProperties>
</file>

<file path=docProps/thumbnail.jpeg>
</file>